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82" r:id="rId5"/>
    <p:sldId id="331" r:id="rId6"/>
    <p:sldId id="298" r:id="rId7"/>
    <p:sldId id="306" r:id="rId8"/>
    <p:sldId id="299" r:id="rId9"/>
    <p:sldId id="316" r:id="rId10"/>
    <p:sldId id="319" r:id="rId11"/>
    <p:sldId id="315" r:id="rId12"/>
    <p:sldId id="320" r:id="rId13"/>
    <p:sldId id="323" r:id="rId14"/>
    <p:sldId id="305" r:id="rId15"/>
    <p:sldId id="329" r:id="rId16"/>
    <p:sldId id="330" r:id="rId17"/>
    <p:sldId id="321" r:id="rId18"/>
    <p:sldId id="303" r:id="rId19"/>
    <p:sldId id="322" r:id="rId20"/>
    <p:sldId id="326" r:id="rId21"/>
    <p:sldId id="327" r:id="rId22"/>
    <p:sldId id="307" r:id="rId23"/>
    <p:sldId id="317" r:id="rId24"/>
    <p:sldId id="328" r:id="rId25"/>
    <p:sldId id="302" r:id="rId26"/>
    <p:sldId id="318" r:id="rId27"/>
    <p:sldId id="300" r:id="rId28"/>
    <p:sldId id="313" r:id="rId29"/>
    <p:sldId id="29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31" autoAdjust="0"/>
  </p:normalViewPr>
  <p:slideViewPr>
    <p:cSldViewPr snapToGrid="0">
      <p:cViewPr varScale="1">
        <p:scale>
          <a:sx n="81" d="100"/>
          <a:sy n="81" d="100"/>
        </p:scale>
        <p:origin x="75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2019/05/08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2019/05/07</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7" Type="http://schemas.openxmlformats.org/officeDocument/2006/relationships/hyperlink" Target="https://towardsdatascience.com/curiosity-driven-learning-made-easy-part-i-d3e5a2263359" TargetMode="External"/><Relationship Id="rId2" Type="http://schemas.openxmlformats.org/officeDocument/2006/relationships/hyperlink" Target="https://skymind.ai/wiki/deep-reinforcement-learning" TargetMode="External"/><Relationship Id="rId1" Type="http://schemas.openxmlformats.org/officeDocument/2006/relationships/slideLayout" Target="../slideLayouts/slideLayout4.xml"/><Relationship Id="rId6" Type="http://schemas.openxmlformats.org/officeDocument/2006/relationships/hyperlink" Target="https://towardsdatascience.com/proximal-policy-optimization-ppo-with-sonic-the-hedgehog-2-and-3-c9c21dbed5e" TargetMode="External"/><Relationship Id="rId5" Type="http://schemas.openxmlformats.org/officeDocument/2006/relationships/hyperlink" Target="https://robotacademy.net.au/" TargetMode="External"/><Relationship Id="rId4" Type="http://schemas.openxmlformats.org/officeDocument/2006/relationships/hyperlink" Target="https://lilianweng.github.io/lil-log/2018/04/08/policy-gradient-algorithm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68583" y="2212490"/>
            <a:ext cx="7964401" cy="2433020"/>
          </a:xfrm>
        </p:spPr>
        <p:txBody>
          <a:bodyPr/>
          <a:lstStyle/>
          <a:p>
            <a:br>
              <a:rPr lang="en-ZA" dirty="0"/>
            </a:br>
            <a:r>
              <a:rPr lang="en-ZA" dirty="0"/>
              <a:t>deep</a:t>
            </a:r>
            <a:br>
              <a:rPr lang="en-ZA" dirty="0"/>
            </a:br>
            <a:r>
              <a:rPr lang="en-ZA" dirty="0"/>
              <a:t>Reinforcement learning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the agent and what isn’t?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An Agent-Environment boundary line.</a:t>
            </a:r>
          </a:p>
          <a:p>
            <a:pPr marL="0" indent="0">
              <a:buNone/>
            </a:pPr>
            <a:r>
              <a:rPr lang="en-ZA" sz="2800" dirty="0">
                <a:solidFill>
                  <a:schemeClr val="tx1"/>
                </a:solidFill>
              </a:rPr>
              <a:t>In a robot or animal what is the agent and what is the environment?</a:t>
            </a:r>
          </a:p>
          <a:p>
            <a:pPr marL="0" indent="0">
              <a:buNone/>
            </a:pPr>
            <a:endParaRPr lang="en-ZA" sz="1000" dirty="0">
              <a:solidFill>
                <a:schemeClr val="tx1"/>
              </a:solidFill>
            </a:endParaRPr>
          </a:p>
          <a:p>
            <a:pPr marL="0" indent="0">
              <a:buNone/>
            </a:pPr>
            <a:r>
              <a:rPr lang="en-ZA" sz="2800" dirty="0">
                <a:solidFill>
                  <a:schemeClr val="tx1"/>
                </a:solidFill>
              </a:rPr>
              <a:t>The value function:</a:t>
            </a:r>
          </a:p>
          <a:p>
            <a:r>
              <a:rPr lang="en-ZA" dirty="0">
                <a:solidFill>
                  <a:schemeClr val="tx1"/>
                </a:solidFill>
              </a:rPr>
              <a:t>Gives the model a sense of long term and short term goals and rewards.</a:t>
            </a:r>
          </a:p>
          <a:p>
            <a:r>
              <a:rPr lang="en-ZA" dirty="0">
                <a:solidFill>
                  <a:schemeClr val="tx1"/>
                </a:solidFill>
              </a:rPr>
              <a:t>What the agents seeks to improve.</a:t>
            </a:r>
          </a:p>
          <a:p>
            <a:pPr marL="0" indent="0">
              <a:buNone/>
            </a:pPr>
            <a:endParaRPr lang="en-ZA" sz="1000" dirty="0">
              <a:solidFill>
                <a:schemeClr val="tx1"/>
              </a:solidFill>
            </a:endParaRPr>
          </a:p>
          <a:p>
            <a:pPr marL="0" indent="0">
              <a:buNone/>
            </a:pPr>
            <a:r>
              <a:rPr lang="en-ZA" sz="2800" dirty="0">
                <a:solidFill>
                  <a:schemeClr val="tx1"/>
                </a:solidFill>
              </a:rPr>
              <a:t>The policy function:</a:t>
            </a:r>
          </a:p>
          <a:p>
            <a:r>
              <a:rPr lang="en-ZA" dirty="0">
                <a:solidFill>
                  <a:schemeClr val="tx1"/>
                </a:solidFill>
              </a:rPr>
              <a:t>Determines what actions the agent takes.</a:t>
            </a:r>
          </a:p>
          <a:p>
            <a:r>
              <a:rPr lang="en-ZA" dirty="0">
                <a:solidFill>
                  <a:schemeClr val="tx1"/>
                </a:solidFill>
              </a:rPr>
              <a:t>What are NN seek to improve.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48210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can we give the agent a goal?</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We can imply our desires to the agent through positive and negative rewards. This is the </a:t>
            </a:r>
            <a:r>
              <a:rPr lang="en-ZA" sz="2800" i="1" dirty="0">
                <a:solidFill>
                  <a:schemeClr val="tx1"/>
                </a:solidFill>
              </a:rPr>
              <a:t>Reinforce </a:t>
            </a:r>
            <a:r>
              <a:rPr lang="en-ZA" sz="2800" dirty="0">
                <a:solidFill>
                  <a:schemeClr val="tx1"/>
                </a:solidFill>
              </a:rPr>
              <a:t>part of RL.</a:t>
            </a:r>
          </a:p>
          <a:p>
            <a:pPr marL="0" indent="0">
              <a:buNone/>
            </a:pPr>
            <a:r>
              <a:rPr lang="en-ZA" sz="2800" dirty="0">
                <a:solidFill>
                  <a:schemeClr val="tx1"/>
                </a:solidFill>
              </a:rPr>
              <a:t>Ways to accomplish this:</a:t>
            </a:r>
          </a:p>
          <a:p>
            <a:r>
              <a:rPr lang="en-ZA" dirty="0">
                <a:solidFill>
                  <a:schemeClr val="tx1"/>
                </a:solidFill>
              </a:rPr>
              <a:t>Giving constant rewards per time step.</a:t>
            </a:r>
          </a:p>
          <a:p>
            <a:r>
              <a:rPr lang="en-ZA" dirty="0">
                <a:solidFill>
                  <a:schemeClr val="tx1"/>
                </a:solidFill>
              </a:rPr>
              <a:t>Giving conditional rewards per action.</a:t>
            </a:r>
          </a:p>
          <a:p>
            <a:r>
              <a:rPr lang="en-ZA" dirty="0">
                <a:solidFill>
                  <a:schemeClr val="tx1"/>
                </a:solidFill>
              </a:rPr>
              <a:t>Giving large rewards on completion of goal.</a:t>
            </a:r>
          </a:p>
          <a:p>
            <a:pPr marL="0" indent="0">
              <a:buNone/>
            </a:pPr>
            <a:endParaRPr lang="en-ZA" dirty="0">
              <a:solidFill>
                <a:schemeClr val="tx1"/>
              </a:solidFill>
            </a:endParaRPr>
          </a:p>
          <a:p>
            <a:pPr marL="0" indent="0">
              <a:buNone/>
            </a:pPr>
            <a:r>
              <a:rPr lang="en-ZA" sz="2000" dirty="0">
                <a:solidFill>
                  <a:schemeClr val="tx1"/>
                </a:solidFill>
              </a:rPr>
              <a:t>Be careful not to give a large reward to sub-</a:t>
            </a:r>
          </a:p>
          <a:p>
            <a:pPr marL="0" indent="0">
              <a:buNone/>
            </a:pPr>
            <a:r>
              <a:rPr lang="en-ZA" sz="2000" dirty="0">
                <a:solidFill>
                  <a:schemeClr val="tx1"/>
                </a:solidFill>
              </a:rPr>
              <a:t>goals or your agent might overfit to something</a:t>
            </a:r>
          </a:p>
          <a:p>
            <a:pPr marL="0" indent="0">
              <a:buNone/>
            </a:pPr>
            <a:r>
              <a:rPr lang="en-ZA" sz="2000" dirty="0">
                <a:solidFill>
                  <a:schemeClr val="tx1"/>
                </a:solidFill>
              </a:rPr>
              <a:t>stupid. Like this → → →</a:t>
            </a: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C158893E-2862-45EC-A8A6-C01BB6CE732C}"/>
              </a:ext>
            </a:extLst>
          </p:cNvPr>
          <p:cNvPicPr>
            <a:picLocks noChangeAspect="1"/>
          </p:cNvPicPr>
          <p:nvPr/>
        </p:nvPicPr>
        <p:blipFill>
          <a:blip r:embed="rId2"/>
          <a:stretch>
            <a:fillRect/>
          </a:stretch>
        </p:blipFill>
        <p:spPr>
          <a:xfrm>
            <a:off x="5480149" y="3406785"/>
            <a:ext cx="4149538" cy="2962092"/>
          </a:xfrm>
          <a:prstGeom prst="rect">
            <a:avLst/>
          </a:prstGeom>
        </p:spPr>
      </p:pic>
    </p:spTree>
    <p:extLst>
      <p:ext uri="{BB962C8B-B14F-4D97-AF65-F5344CB8AC3E}">
        <p14:creationId xmlns:p14="http://schemas.microsoft.com/office/powerpoint/2010/main" val="20949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Good hyperparameters</a:t>
            </a:r>
          </a:p>
        </p:txBody>
      </p:sp>
      <p:pic>
        <p:nvPicPr>
          <p:cNvPr id="8" name="Content Placeholder 7">
            <a:extLst>
              <a:ext uri="{FF2B5EF4-FFF2-40B4-BE49-F238E27FC236}">
                <a16:creationId xmlns:a16="http://schemas.microsoft.com/office/drawing/2014/main" id="{A1AF7209-6E55-41E8-BC4A-A870383C995B}"/>
              </a:ext>
            </a:extLst>
          </p:cNvPr>
          <p:cNvPicPr>
            <a:picLocks noGrp="1" noChangeAspect="1"/>
          </p:cNvPicPr>
          <p:nvPr>
            <p:ph sz="half" idx="1"/>
          </p:nvPr>
        </p:nvPicPr>
        <p:blipFill>
          <a:blip r:embed="rId2"/>
          <a:stretch>
            <a:fillRect/>
          </a:stretch>
        </p:blipFill>
        <p:spPr>
          <a:xfrm>
            <a:off x="402853" y="1793411"/>
            <a:ext cx="5012632" cy="3901889"/>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D2CC8784-E325-4692-AD1D-270C86A74349}"/>
              </a:ext>
            </a:extLst>
          </p:cNvPr>
          <p:cNvPicPr>
            <a:picLocks noChangeAspect="1"/>
          </p:cNvPicPr>
          <p:nvPr/>
        </p:nvPicPr>
        <p:blipFill>
          <a:blip r:embed="rId3"/>
          <a:stretch>
            <a:fillRect/>
          </a:stretch>
        </p:blipFill>
        <p:spPr>
          <a:xfrm>
            <a:off x="5370754" y="3744356"/>
            <a:ext cx="4422200" cy="2971718"/>
          </a:xfrm>
          <a:prstGeom prst="rect">
            <a:avLst/>
          </a:prstGeom>
        </p:spPr>
      </p:pic>
      <p:pic>
        <p:nvPicPr>
          <p:cNvPr id="12" name="Picture 11">
            <a:extLst>
              <a:ext uri="{FF2B5EF4-FFF2-40B4-BE49-F238E27FC236}">
                <a16:creationId xmlns:a16="http://schemas.microsoft.com/office/drawing/2014/main" id="{0269D125-FA99-4059-A52F-D25E373B02CF}"/>
              </a:ext>
            </a:extLst>
          </p:cNvPr>
          <p:cNvPicPr>
            <a:picLocks noChangeAspect="1"/>
          </p:cNvPicPr>
          <p:nvPr/>
        </p:nvPicPr>
        <p:blipFill>
          <a:blip r:embed="rId4"/>
          <a:stretch>
            <a:fillRect/>
          </a:stretch>
        </p:blipFill>
        <p:spPr>
          <a:xfrm>
            <a:off x="5460215" y="1028699"/>
            <a:ext cx="4243278" cy="2799230"/>
          </a:xfrm>
          <a:prstGeom prst="rect">
            <a:avLst/>
          </a:prstGeom>
        </p:spPr>
      </p:pic>
    </p:spTree>
    <p:extLst>
      <p:ext uri="{BB962C8B-B14F-4D97-AF65-F5344CB8AC3E}">
        <p14:creationId xmlns:p14="http://schemas.microsoft.com/office/powerpoint/2010/main" val="60542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bad hyperparameters</a:t>
            </a:r>
          </a:p>
        </p:txBody>
      </p:sp>
      <p:pic>
        <p:nvPicPr>
          <p:cNvPr id="9" name="Content Placeholder 8">
            <a:extLst>
              <a:ext uri="{FF2B5EF4-FFF2-40B4-BE49-F238E27FC236}">
                <a16:creationId xmlns:a16="http://schemas.microsoft.com/office/drawing/2014/main" id="{F3E59AAC-497B-4677-8539-F41016D14949}"/>
              </a:ext>
            </a:extLst>
          </p:cNvPr>
          <p:cNvPicPr>
            <a:picLocks noGrp="1" noChangeAspect="1"/>
          </p:cNvPicPr>
          <p:nvPr>
            <p:ph sz="half" idx="1"/>
          </p:nvPr>
        </p:nvPicPr>
        <p:blipFill>
          <a:blip r:embed="rId2"/>
          <a:stretch>
            <a:fillRect/>
          </a:stretch>
        </p:blipFill>
        <p:spPr>
          <a:xfrm>
            <a:off x="501183" y="1193659"/>
            <a:ext cx="4140159" cy="2782187"/>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093C15E9-A8A8-4AC9-BB7E-C6C222518DBF}"/>
              </a:ext>
            </a:extLst>
          </p:cNvPr>
          <p:cNvPicPr>
            <a:picLocks noChangeAspect="1"/>
          </p:cNvPicPr>
          <p:nvPr/>
        </p:nvPicPr>
        <p:blipFill>
          <a:blip r:embed="rId3"/>
          <a:stretch>
            <a:fillRect/>
          </a:stretch>
        </p:blipFill>
        <p:spPr>
          <a:xfrm>
            <a:off x="4751293" y="1188291"/>
            <a:ext cx="3982291" cy="2609832"/>
          </a:xfrm>
          <a:prstGeom prst="rect">
            <a:avLst/>
          </a:prstGeom>
        </p:spPr>
      </p:pic>
      <p:pic>
        <p:nvPicPr>
          <p:cNvPr id="14" name="Picture 13">
            <a:extLst>
              <a:ext uri="{FF2B5EF4-FFF2-40B4-BE49-F238E27FC236}">
                <a16:creationId xmlns:a16="http://schemas.microsoft.com/office/drawing/2014/main" id="{79DA7F5C-31EB-43AD-9EBE-60C5E479E59F}"/>
              </a:ext>
            </a:extLst>
          </p:cNvPr>
          <p:cNvPicPr>
            <a:picLocks noChangeAspect="1"/>
          </p:cNvPicPr>
          <p:nvPr/>
        </p:nvPicPr>
        <p:blipFill>
          <a:blip r:embed="rId4"/>
          <a:stretch>
            <a:fillRect/>
          </a:stretch>
        </p:blipFill>
        <p:spPr>
          <a:xfrm>
            <a:off x="466080" y="3879214"/>
            <a:ext cx="4285214" cy="2614595"/>
          </a:xfrm>
          <a:prstGeom prst="rect">
            <a:avLst/>
          </a:prstGeom>
        </p:spPr>
      </p:pic>
      <p:pic>
        <p:nvPicPr>
          <p:cNvPr id="16" name="Picture 15">
            <a:extLst>
              <a:ext uri="{FF2B5EF4-FFF2-40B4-BE49-F238E27FC236}">
                <a16:creationId xmlns:a16="http://schemas.microsoft.com/office/drawing/2014/main" id="{20767FCA-F322-4255-9D07-779A70FDA24B}"/>
              </a:ext>
            </a:extLst>
          </p:cNvPr>
          <p:cNvPicPr>
            <a:picLocks noChangeAspect="1"/>
          </p:cNvPicPr>
          <p:nvPr/>
        </p:nvPicPr>
        <p:blipFill>
          <a:blip r:embed="rId5"/>
          <a:stretch>
            <a:fillRect/>
          </a:stretch>
        </p:blipFill>
        <p:spPr>
          <a:xfrm>
            <a:off x="4751294" y="3883977"/>
            <a:ext cx="3982291" cy="2609832"/>
          </a:xfrm>
          <a:prstGeom prst="rect">
            <a:avLst/>
          </a:prstGeom>
        </p:spPr>
      </p:pic>
    </p:spTree>
    <p:extLst>
      <p:ext uri="{BB962C8B-B14F-4D97-AF65-F5344CB8AC3E}">
        <p14:creationId xmlns:p14="http://schemas.microsoft.com/office/powerpoint/2010/main" val="2699921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does it learn?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The agent learns in two ways:</a:t>
            </a:r>
          </a:p>
          <a:p>
            <a:r>
              <a:rPr lang="en-ZA" dirty="0">
                <a:solidFill>
                  <a:schemeClr val="tx1"/>
                </a:solidFill>
              </a:rPr>
              <a:t>It can optimize the policy based off of the difference in expected reward and true reward.</a:t>
            </a:r>
          </a:p>
          <a:p>
            <a:r>
              <a:rPr lang="en-ZA" dirty="0">
                <a:solidFill>
                  <a:schemeClr val="tx1"/>
                </a:solidFill>
              </a:rPr>
              <a:t>A NN can learn to map the Q-values and adjust weights along gradients and other methods to reduce error.</a:t>
            </a:r>
          </a:p>
          <a:p>
            <a:endParaRPr lang="en-ZA" dirty="0">
              <a:solidFill>
                <a:schemeClr val="tx1"/>
              </a:solidFill>
            </a:endParaRPr>
          </a:p>
          <a:p>
            <a:pPr marL="0" indent="0">
              <a:buNone/>
            </a:pPr>
            <a:r>
              <a:rPr lang="en-ZA" dirty="0">
                <a:solidFill>
                  <a:schemeClr val="tx1"/>
                </a:solidFill>
              </a:rPr>
              <a:t>We use a discount parameter, to make the agent hedonistic.</a:t>
            </a: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This allows the agent to achieve more during life and not focus on death.</a:t>
            </a:r>
          </a:p>
          <a:p>
            <a:r>
              <a:rPr lang="en-ZA" dirty="0">
                <a:solidFill>
                  <a:schemeClr val="tx1"/>
                </a:solidFill>
              </a:rPr>
              <a:t>A λ of 0 makes it only focused on the immediate reward.</a:t>
            </a:r>
          </a:p>
          <a:p>
            <a:r>
              <a:rPr lang="en-ZA" dirty="0">
                <a:solidFill>
                  <a:schemeClr val="tx1"/>
                </a:solidFill>
              </a:rPr>
              <a:t>A </a:t>
            </a:r>
            <a:r>
              <a:rPr lang="el-GR" dirty="0">
                <a:solidFill>
                  <a:schemeClr val="tx1"/>
                </a:solidFill>
              </a:rPr>
              <a:t>λ</a:t>
            </a:r>
            <a:r>
              <a:rPr lang="en-US" dirty="0">
                <a:solidFill>
                  <a:schemeClr val="tx1"/>
                </a:solidFill>
              </a:rPr>
              <a:t> of 1 makes it consider all rewards equally.</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0" name="Picture 9">
            <a:extLst>
              <a:ext uri="{FF2B5EF4-FFF2-40B4-BE49-F238E27FC236}">
                <a16:creationId xmlns:a16="http://schemas.microsoft.com/office/drawing/2014/main" id="{C0C410DC-D5D3-4D51-B36B-3F95B324AE91}"/>
              </a:ext>
            </a:extLst>
          </p:cNvPr>
          <p:cNvPicPr>
            <a:picLocks noChangeAspect="1"/>
          </p:cNvPicPr>
          <p:nvPr/>
        </p:nvPicPr>
        <p:blipFill>
          <a:blip r:embed="rId2"/>
          <a:stretch>
            <a:fillRect/>
          </a:stretch>
        </p:blipFill>
        <p:spPr>
          <a:xfrm>
            <a:off x="466080" y="3602971"/>
            <a:ext cx="8105775" cy="1400175"/>
          </a:xfrm>
          <a:prstGeom prst="rect">
            <a:avLst/>
          </a:prstGeom>
        </p:spPr>
      </p:pic>
    </p:spTree>
    <p:extLst>
      <p:ext uri="{BB962C8B-B14F-4D97-AF65-F5344CB8AC3E}">
        <p14:creationId xmlns:p14="http://schemas.microsoft.com/office/powerpoint/2010/main" val="3513686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Variety of RL models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Types of States</a:t>
            </a:r>
          </a:p>
          <a:p>
            <a:r>
              <a:rPr lang="en-ZA" dirty="0">
                <a:solidFill>
                  <a:schemeClr val="tx1"/>
                </a:solidFill>
              </a:rPr>
              <a:t>Discrete time steps, Continuous time and Infinite states.</a:t>
            </a:r>
          </a:p>
          <a:p>
            <a:endParaRPr lang="en-ZA" dirty="0">
              <a:solidFill>
                <a:schemeClr val="tx1"/>
              </a:solidFill>
            </a:endParaRPr>
          </a:p>
          <a:p>
            <a:pPr marL="0" indent="0">
              <a:buNone/>
            </a:pPr>
            <a:r>
              <a:rPr lang="en-ZA" sz="2800" dirty="0">
                <a:solidFill>
                  <a:schemeClr val="tx1"/>
                </a:solidFill>
              </a:rPr>
              <a:t>Types of Environments</a:t>
            </a:r>
          </a:p>
          <a:p>
            <a:r>
              <a:rPr lang="en-ZA" dirty="0">
                <a:solidFill>
                  <a:schemeClr val="tx1"/>
                </a:solidFill>
              </a:rPr>
              <a:t>Games against nature, Games against an opponent, Games against self, Games against multiple opponent agents and Games with teammates.</a:t>
            </a:r>
          </a:p>
          <a:p>
            <a:endParaRPr lang="en-ZA" dirty="0">
              <a:solidFill>
                <a:schemeClr val="tx1"/>
              </a:solidFill>
            </a:endParaRPr>
          </a:p>
          <a:p>
            <a:pPr marL="0" indent="0">
              <a:buNone/>
            </a:pPr>
            <a:r>
              <a:rPr lang="en-ZA" sz="2800" dirty="0">
                <a:solidFill>
                  <a:schemeClr val="tx1"/>
                </a:solidFill>
              </a:rPr>
              <a:t>Types of Rewards</a:t>
            </a:r>
          </a:p>
          <a:p>
            <a:r>
              <a:rPr lang="en-ZA" dirty="0">
                <a:solidFill>
                  <a:schemeClr val="tx1"/>
                </a:solidFill>
              </a:rPr>
              <a:t>Sparse Rewards, Instant Rewards, Random Rewards, Delayed Rewards and two-way rewards.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00640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An example; Wall-e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dirty="0">
                <a:solidFill>
                  <a:schemeClr val="tx1"/>
                </a:solidFill>
              </a:rPr>
              <a:t>Imagine a robot whose job it is to pick up trash. It has a rechargeable battery with three states High, Low and Dead. It can do one of three things at a time. Search around for trash, Wait for a human to bring it trash or drop trash near it, or go home and recharge. Picking up trash gives it a +1 reward. Waiting a +0 reward. Recharging gives it a +0 reward as well. Running out of battery gives it a -3 reward. Every time the robot searches it uses some of its battery and has a probability, </a:t>
            </a:r>
            <a:r>
              <a:rPr lang="el-GR" dirty="0">
                <a:solidFill>
                  <a:schemeClr val="tx1"/>
                </a:solidFill>
              </a:rPr>
              <a:t>α</a:t>
            </a:r>
            <a:r>
              <a:rPr lang="en-US" dirty="0">
                <a:solidFill>
                  <a:schemeClr val="tx1"/>
                </a:solidFill>
              </a:rPr>
              <a:t> - </a:t>
            </a:r>
            <a:r>
              <a:rPr lang="el-GR" dirty="0">
                <a:solidFill>
                  <a:schemeClr val="tx1"/>
                </a:solidFill>
              </a:rPr>
              <a:t>β</a:t>
            </a:r>
            <a:r>
              <a:rPr lang="en-ZA" dirty="0">
                <a:solidFill>
                  <a:schemeClr val="tx1"/>
                </a:solidFill>
              </a:rPr>
              <a:t>, of switching from a higher state to a lower state.</a:t>
            </a:r>
          </a:p>
          <a:p>
            <a:pPr marL="0" indent="0">
              <a:buNone/>
            </a:pPr>
            <a:r>
              <a:rPr lang="en-ZA" sz="2000" dirty="0">
                <a:solidFill>
                  <a:schemeClr val="tx1"/>
                </a:solidFill>
              </a:rPr>
              <a:t>What is the optimal policy and how would it learn?</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7" name="Picture 6">
            <a:extLst>
              <a:ext uri="{FF2B5EF4-FFF2-40B4-BE49-F238E27FC236}">
                <a16:creationId xmlns:a16="http://schemas.microsoft.com/office/drawing/2014/main" id="{29F9D21B-53F1-45D0-96F9-A7B1A83C0206}"/>
              </a:ext>
            </a:extLst>
          </p:cNvPr>
          <p:cNvPicPr>
            <a:picLocks noChangeAspect="1"/>
          </p:cNvPicPr>
          <p:nvPr/>
        </p:nvPicPr>
        <p:blipFill>
          <a:blip r:embed="rId2"/>
          <a:stretch>
            <a:fillRect/>
          </a:stretch>
        </p:blipFill>
        <p:spPr>
          <a:xfrm>
            <a:off x="466080" y="3494860"/>
            <a:ext cx="9977718" cy="2874017"/>
          </a:xfrm>
          <a:prstGeom prst="rect">
            <a:avLst/>
          </a:prstGeom>
        </p:spPr>
      </p:pic>
    </p:spTree>
    <p:extLst>
      <p:ext uri="{BB962C8B-B14F-4D97-AF65-F5344CB8AC3E}">
        <p14:creationId xmlns:p14="http://schemas.microsoft.com/office/powerpoint/2010/main" val="197521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Three main themes of </a:t>
            </a:r>
            <a:r>
              <a:rPr lang="en-US" dirty="0" err="1"/>
              <a:t>rl</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Every new model of RL seeks to improve three areas:</a:t>
            </a:r>
          </a:p>
          <a:p>
            <a:r>
              <a:rPr lang="en-ZA" dirty="0">
                <a:solidFill>
                  <a:schemeClr val="tx1"/>
                </a:solidFill>
              </a:rPr>
              <a:t>Exploration/ Exploitation(Greedy).</a:t>
            </a:r>
          </a:p>
          <a:p>
            <a:r>
              <a:rPr lang="en-ZA" dirty="0">
                <a:solidFill>
                  <a:schemeClr val="tx1"/>
                </a:solidFill>
              </a:rPr>
              <a:t>The way the agent creates goals and how it learns from it.</a:t>
            </a:r>
          </a:p>
          <a:p>
            <a:r>
              <a:rPr lang="en-ZA" dirty="0">
                <a:solidFill>
                  <a:schemeClr val="tx1"/>
                </a:solidFill>
              </a:rPr>
              <a:t>The computation speed until convergence and the accuracy of results.</a:t>
            </a:r>
            <a:endParaRPr lang="en-ZA" sz="2000" dirty="0">
              <a:solidFill>
                <a:schemeClr val="tx1"/>
              </a:solidFill>
            </a:endParaRPr>
          </a:p>
          <a:p>
            <a:pPr marL="0" indent="0">
              <a:buNone/>
            </a:pPr>
            <a:r>
              <a:rPr lang="en-ZA" sz="2800" dirty="0">
                <a:solidFill>
                  <a:schemeClr val="tx1"/>
                </a:solidFill>
              </a:rPr>
              <a:t>Exploration vs Greed</a:t>
            </a:r>
          </a:p>
          <a:p>
            <a:r>
              <a:rPr lang="en-ZA" dirty="0">
                <a:solidFill>
                  <a:schemeClr val="tx1"/>
                </a:solidFill>
              </a:rPr>
              <a:t>Greedy: The agent only considers the immediate best reward</a:t>
            </a:r>
          </a:p>
          <a:p>
            <a:r>
              <a:rPr lang="en-ZA" dirty="0">
                <a:solidFill>
                  <a:schemeClr val="tx1"/>
                </a:solidFill>
              </a:rPr>
              <a:t>Epsilon Greedy: The agent considers the best reward most of the time and a random reward ε</a:t>
            </a:r>
            <a:r>
              <a:rPr lang="en-ZA" i="1" dirty="0">
                <a:solidFill>
                  <a:schemeClr val="tx1"/>
                </a:solidFill>
              </a:rPr>
              <a:t> </a:t>
            </a:r>
            <a:r>
              <a:rPr lang="en-ZA" dirty="0">
                <a:solidFill>
                  <a:schemeClr val="tx1"/>
                </a:solidFill>
              </a:rPr>
              <a:t>times</a:t>
            </a:r>
          </a:p>
          <a:p>
            <a:pPr lvl="1">
              <a:buFont typeface="Wingdings" panose="05000000000000000000" pitchFamily="2" charset="2"/>
              <a:buChar char="§"/>
            </a:pPr>
            <a:r>
              <a:rPr lang="en-ZA" dirty="0">
                <a:solidFill>
                  <a:schemeClr val="tx1"/>
                </a:solidFill>
              </a:rPr>
              <a:t>Stationary epsilon: The value never changes. Usually .1 - .3 range with .2 being a </a:t>
            </a:r>
            <a:r>
              <a:rPr lang="en-ZA" dirty="0" err="1">
                <a:solidFill>
                  <a:schemeClr val="tx1"/>
                </a:solidFill>
              </a:rPr>
              <a:t>goto</a:t>
            </a:r>
            <a:r>
              <a:rPr lang="en-ZA" dirty="0">
                <a:solidFill>
                  <a:schemeClr val="tx1"/>
                </a:solidFill>
              </a:rPr>
              <a:t>.</a:t>
            </a:r>
          </a:p>
          <a:p>
            <a:pPr lvl="1">
              <a:buFont typeface="Wingdings" panose="05000000000000000000" pitchFamily="2" charset="2"/>
              <a:buChar char="§"/>
            </a:pPr>
            <a:r>
              <a:rPr lang="en-ZA" dirty="0">
                <a:solidFill>
                  <a:schemeClr val="tx1"/>
                </a:solidFill>
              </a:rPr>
              <a:t>Epsilon Decay: The value starts high then decays per time step to a min number. .99 to .1</a:t>
            </a:r>
          </a:p>
          <a:p>
            <a:r>
              <a:rPr lang="en-ZA" dirty="0">
                <a:solidFill>
                  <a:schemeClr val="tx1"/>
                </a:solidFill>
              </a:rPr>
              <a:t>Optimistic: Set a very high starting value or </a:t>
            </a:r>
            <a:r>
              <a:rPr lang="en-ZA" i="1" dirty="0">
                <a:solidFill>
                  <a:schemeClr val="tx1"/>
                </a:solidFill>
              </a:rPr>
              <a:t>bias</a:t>
            </a:r>
            <a:r>
              <a:rPr lang="en-ZA" dirty="0">
                <a:solidFill>
                  <a:schemeClr val="tx1"/>
                </a:solidFill>
              </a:rPr>
              <a:t> which makes the agent only go after rewards higher then the starting bias.</a:t>
            </a:r>
          </a:p>
          <a:p>
            <a:r>
              <a:rPr lang="en-ZA" dirty="0">
                <a:solidFill>
                  <a:schemeClr val="tx1"/>
                </a:solidFill>
              </a:rPr>
              <a:t>Upper Confidence Bounds: A policy selects actions repeatedly until it understands the potential and optimal paths better. Actions with lower value estimates or that have been selected often will be picked less frequently over time.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20709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Explore / exploit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5" name="Picture 4">
            <a:extLst>
              <a:ext uri="{FF2B5EF4-FFF2-40B4-BE49-F238E27FC236}">
                <a16:creationId xmlns:a16="http://schemas.microsoft.com/office/drawing/2014/main" id="{050E77F6-1AFB-41F9-95A9-1203F130A8E8}"/>
              </a:ext>
            </a:extLst>
          </p:cNvPr>
          <p:cNvPicPr>
            <a:picLocks noChangeAspect="1"/>
          </p:cNvPicPr>
          <p:nvPr/>
        </p:nvPicPr>
        <p:blipFill>
          <a:blip r:embed="rId2"/>
          <a:stretch>
            <a:fillRect/>
          </a:stretch>
        </p:blipFill>
        <p:spPr>
          <a:xfrm>
            <a:off x="4548356" y="3591010"/>
            <a:ext cx="4091301" cy="3068475"/>
          </a:xfrm>
          <a:prstGeom prst="rect">
            <a:avLst/>
          </a:prstGeom>
        </p:spPr>
      </p:pic>
      <p:pic>
        <p:nvPicPr>
          <p:cNvPr id="6" name="Picture 5">
            <a:extLst>
              <a:ext uri="{FF2B5EF4-FFF2-40B4-BE49-F238E27FC236}">
                <a16:creationId xmlns:a16="http://schemas.microsoft.com/office/drawing/2014/main" id="{2B8AB2A3-4A0A-450B-BD03-7D650E18B6ED}"/>
              </a:ext>
            </a:extLst>
          </p:cNvPr>
          <p:cNvPicPr>
            <a:picLocks noChangeAspect="1"/>
          </p:cNvPicPr>
          <p:nvPr/>
        </p:nvPicPr>
        <p:blipFill>
          <a:blip r:embed="rId3"/>
          <a:stretch>
            <a:fillRect/>
          </a:stretch>
        </p:blipFill>
        <p:spPr>
          <a:xfrm>
            <a:off x="502023" y="856129"/>
            <a:ext cx="4068817" cy="5905330"/>
          </a:xfrm>
          <a:prstGeom prst="rect">
            <a:avLst/>
          </a:prstGeom>
        </p:spPr>
      </p:pic>
      <p:pic>
        <p:nvPicPr>
          <p:cNvPr id="7" name="Picture 6">
            <a:extLst>
              <a:ext uri="{FF2B5EF4-FFF2-40B4-BE49-F238E27FC236}">
                <a16:creationId xmlns:a16="http://schemas.microsoft.com/office/drawing/2014/main" id="{C258288D-8C1B-4233-995D-00B70239617C}"/>
              </a:ext>
            </a:extLst>
          </p:cNvPr>
          <p:cNvPicPr>
            <a:picLocks noChangeAspect="1"/>
          </p:cNvPicPr>
          <p:nvPr/>
        </p:nvPicPr>
        <p:blipFill>
          <a:blip r:embed="rId4"/>
          <a:stretch>
            <a:fillRect/>
          </a:stretch>
        </p:blipFill>
        <p:spPr>
          <a:xfrm>
            <a:off x="4548355" y="856129"/>
            <a:ext cx="4091301" cy="3068476"/>
          </a:xfrm>
          <a:prstGeom prst="rect">
            <a:avLst/>
          </a:prstGeom>
        </p:spPr>
      </p:pic>
    </p:spTree>
    <p:extLst>
      <p:ext uri="{BB962C8B-B14F-4D97-AF65-F5344CB8AC3E}">
        <p14:creationId xmlns:p14="http://schemas.microsoft.com/office/powerpoint/2010/main" val="2524498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Model based vs Model free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Model Based</a:t>
            </a:r>
          </a:p>
          <a:p>
            <a:r>
              <a:rPr lang="en-ZA" dirty="0">
                <a:solidFill>
                  <a:schemeClr val="tx1"/>
                </a:solidFill>
              </a:rPr>
              <a:t>Temporal Difference and Heuristic Search</a:t>
            </a:r>
          </a:p>
          <a:p>
            <a:r>
              <a:rPr lang="en-ZA" dirty="0">
                <a:solidFill>
                  <a:schemeClr val="tx1"/>
                </a:solidFill>
              </a:rPr>
              <a:t>Models simulate reality and let the agent plan ahead of time and make predictions.</a:t>
            </a:r>
          </a:p>
          <a:p>
            <a:r>
              <a:rPr lang="en-ZA" dirty="0">
                <a:solidFill>
                  <a:schemeClr val="tx1"/>
                </a:solidFill>
              </a:rPr>
              <a:t>The agent uses 2 functions, the transition function T and the reward function R.</a:t>
            </a:r>
          </a:p>
          <a:p>
            <a:r>
              <a:rPr lang="en-ZA" dirty="0">
                <a:solidFill>
                  <a:schemeClr val="tx1"/>
                </a:solidFill>
              </a:rPr>
              <a:t>The agent learns by reducing the difference in the predicted value and the real value.</a:t>
            </a:r>
          </a:p>
          <a:p>
            <a:endParaRPr lang="en-ZA" sz="1400" dirty="0">
              <a:solidFill>
                <a:schemeClr val="tx1"/>
              </a:solidFill>
            </a:endParaRPr>
          </a:p>
          <a:p>
            <a:pPr marL="0" indent="0">
              <a:buNone/>
            </a:pPr>
            <a:r>
              <a:rPr lang="en-ZA" sz="2800" dirty="0">
                <a:solidFill>
                  <a:schemeClr val="tx1"/>
                </a:solidFill>
              </a:rPr>
              <a:t>Model Free</a:t>
            </a:r>
          </a:p>
          <a:p>
            <a:r>
              <a:rPr lang="en-ZA" dirty="0">
                <a:solidFill>
                  <a:schemeClr val="tx1"/>
                </a:solidFill>
              </a:rPr>
              <a:t>Monte Carlo Methods and Dynamic Programming</a:t>
            </a:r>
          </a:p>
          <a:p>
            <a:r>
              <a:rPr lang="en-ZA" dirty="0">
                <a:solidFill>
                  <a:schemeClr val="tx1"/>
                </a:solidFill>
              </a:rPr>
              <a:t>Learns the policy directly using Q tables or policy gradients.</a:t>
            </a:r>
          </a:p>
          <a:p>
            <a:r>
              <a:rPr lang="en-ZA" dirty="0">
                <a:solidFill>
                  <a:schemeClr val="tx1"/>
                </a:solidFill>
              </a:rPr>
              <a:t>Can only make predictions implicitly by learning from experience. Can not make a explicit call to a model to predict the future.</a:t>
            </a:r>
          </a:p>
          <a:p>
            <a:pPr marL="0" indent="0">
              <a:buNone/>
            </a:pPr>
            <a:r>
              <a:rPr lang="en-ZA" dirty="0">
                <a:solidFill>
                  <a:schemeClr val="tx1"/>
                </a:solidFill>
              </a:rPr>
              <a:t> Both can be used together by having the Model create a simulated experience for the model free agent to learn by. This allows for greater ability of the RL model.</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22039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Table of contents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https://youtu.be/lLS4JxnB3c8?t=245</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63751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Limitations and use cases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400" dirty="0">
                <a:solidFill>
                  <a:schemeClr val="tx1"/>
                </a:solidFill>
              </a:rPr>
              <a:t>RL is at its best when it is being used with another NN. The strength of RL is that it can learn just about anything, and when paired with the right network it can out preform any standard NN.</a:t>
            </a:r>
          </a:p>
          <a:p>
            <a:pPr marL="0" indent="0">
              <a:buNone/>
            </a:pPr>
            <a:r>
              <a:rPr lang="en-ZA" sz="2400" dirty="0">
                <a:solidFill>
                  <a:schemeClr val="tx1"/>
                </a:solidFill>
              </a:rPr>
              <a:t>That being said RL is extremely hard to implement in novel domains and the research is slow and painful.</a:t>
            </a:r>
          </a:p>
          <a:p>
            <a:pPr marL="0" indent="0">
              <a:buNone/>
            </a:pPr>
            <a:r>
              <a:rPr lang="en-ZA" sz="2400" dirty="0">
                <a:solidFill>
                  <a:schemeClr val="tx1"/>
                </a:solidFill>
              </a:rPr>
              <a:t>Some common limitations are:</a:t>
            </a:r>
          </a:p>
          <a:p>
            <a:r>
              <a:rPr lang="en-ZA" u="sng" dirty="0">
                <a:solidFill>
                  <a:schemeClr val="tx1"/>
                </a:solidFill>
              </a:rPr>
              <a:t>Creating a Reward Function</a:t>
            </a:r>
            <a:r>
              <a:rPr lang="en-ZA" dirty="0">
                <a:solidFill>
                  <a:schemeClr val="tx1"/>
                </a:solidFill>
              </a:rPr>
              <a:t>, Instructing the goal to the agent, Escaping Local Optima, Getting the right balance of exploration/exploitation, Overfitting to patterns in the environment, and Results are hard to reproduce and be unstable.</a:t>
            </a:r>
          </a:p>
          <a:p>
            <a:endParaRPr lang="en-ZA" dirty="0">
              <a:solidFill>
                <a:schemeClr val="tx1"/>
              </a:solidFill>
            </a:endParaRPr>
          </a:p>
          <a:p>
            <a:pPr marL="0" indent="0">
              <a:buNone/>
            </a:pPr>
            <a:r>
              <a:rPr lang="en-ZA" sz="2400" dirty="0">
                <a:solidFill>
                  <a:schemeClr val="tx1"/>
                </a:solidFill>
              </a:rPr>
              <a:t>Common use cases for RL:</a:t>
            </a:r>
          </a:p>
          <a:p>
            <a:r>
              <a:rPr lang="en-ZA" dirty="0">
                <a:solidFill>
                  <a:schemeClr val="tx1"/>
                </a:solidFill>
              </a:rPr>
              <a:t>Locomotion, Continuous Learning Problems, Operating Machinery, Genetics Research, Playing Games, Creating art (games, music, pictures), Video Prediction, Image Captioning, Language Translation, Robotic Grasping/Cooking, NLP, Speech Recognition/Synthesis.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26180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Deep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Every problem in machine learning can be solved by some combination of RL model and ANN architecture</a:t>
            </a:r>
          </a:p>
          <a:p>
            <a:pPr marL="0" indent="0">
              <a:buNone/>
            </a:pPr>
            <a:r>
              <a:rPr lang="en-ZA" sz="2800" dirty="0">
                <a:solidFill>
                  <a:schemeClr val="tx1"/>
                </a:solidFill>
              </a:rPr>
              <a:t>Types of DRL:</a:t>
            </a:r>
          </a:p>
          <a:p>
            <a:r>
              <a:rPr lang="en-ZA" dirty="0">
                <a:solidFill>
                  <a:schemeClr val="tx1"/>
                </a:solidFill>
              </a:rPr>
              <a:t>Policy Gradient:</a:t>
            </a:r>
          </a:p>
          <a:p>
            <a:pPr lvl="1">
              <a:buFont typeface="Wingdings" panose="05000000000000000000" pitchFamily="2" charset="2"/>
              <a:buChar char="§"/>
            </a:pPr>
            <a:r>
              <a:rPr lang="en-ZA" dirty="0">
                <a:solidFill>
                  <a:schemeClr val="tx1"/>
                </a:solidFill>
              </a:rPr>
              <a:t>Actor-Critic</a:t>
            </a:r>
          </a:p>
          <a:p>
            <a:pPr lvl="1">
              <a:buFont typeface="Wingdings" panose="05000000000000000000" pitchFamily="2" charset="2"/>
              <a:buChar char="§"/>
            </a:pPr>
            <a:r>
              <a:rPr lang="en-ZA" dirty="0">
                <a:solidFill>
                  <a:schemeClr val="tx1"/>
                </a:solidFill>
              </a:rPr>
              <a:t>TRPO</a:t>
            </a:r>
          </a:p>
          <a:p>
            <a:pPr lvl="1">
              <a:buFont typeface="Wingdings" panose="05000000000000000000" pitchFamily="2" charset="2"/>
              <a:buChar char="§"/>
            </a:pPr>
            <a:r>
              <a:rPr lang="en-ZA" dirty="0">
                <a:solidFill>
                  <a:schemeClr val="tx1"/>
                </a:solidFill>
              </a:rPr>
              <a:t>PPO</a:t>
            </a:r>
          </a:p>
          <a:p>
            <a:pPr lvl="1">
              <a:buFont typeface="Wingdings" panose="05000000000000000000" pitchFamily="2" charset="2"/>
              <a:buChar char="§"/>
            </a:pPr>
            <a:r>
              <a:rPr lang="en-ZA" dirty="0">
                <a:solidFill>
                  <a:schemeClr val="tx1"/>
                </a:solidFill>
              </a:rPr>
              <a:t>ACER</a:t>
            </a:r>
          </a:p>
          <a:p>
            <a:pPr lvl="1">
              <a:buFont typeface="Wingdings" panose="05000000000000000000" pitchFamily="2" charset="2"/>
              <a:buChar char="§"/>
            </a:pPr>
            <a:r>
              <a:rPr lang="en-ZA" dirty="0">
                <a:solidFill>
                  <a:schemeClr val="tx1"/>
                </a:solidFill>
              </a:rPr>
              <a:t>ACTKR</a:t>
            </a:r>
          </a:p>
          <a:p>
            <a:pPr lvl="1">
              <a:buFont typeface="Wingdings" panose="05000000000000000000" pitchFamily="2" charset="2"/>
              <a:buChar char="§"/>
            </a:pPr>
            <a:r>
              <a:rPr lang="en-ZA" dirty="0">
                <a:solidFill>
                  <a:schemeClr val="tx1"/>
                </a:solidFill>
              </a:rPr>
              <a:t>REINFORCE</a:t>
            </a:r>
          </a:p>
          <a:p>
            <a:r>
              <a:rPr lang="en-ZA" dirty="0">
                <a:solidFill>
                  <a:schemeClr val="tx1"/>
                </a:solidFill>
              </a:rPr>
              <a:t>Q-Value:</a:t>
            </a:r>
          </a:p>
          <a:p>
            <a:pPr lvl="1">
              <a:buFont typeface="Wingdings" panose="05000000000000000000" pitchFamily="2" charset="2"/>
              <a:buChar char="§"/>
            </a:pPr>
            <a:r>
              <a:rPr lang="en-ZA" dirty="0">
                <a:solidFill>
                  <a:schemeClr val="tx1"/>
                </a:solidFill>
              </a:rPr>
              <a:t>Q-Learning / DQN</a:t>
            </a:r>
          </a:p>
          <a:p>
            <a:pPr lvl="1">
              <a:buFont typeface="Wingdings" panose="05000000000000000000" pitchFamily="2" charset="2"/>
              <a:buChar char="§"/>
            </a:pPr>
            <a:r>
              <a:rPr lang="en-ZA" dirty="0">
                <a:solidFill>
                  <a:schemeClr val="tx1"/>
                </a:solidFill>
              </a:rPr>
              <a:t>DDPG</a:t>
            </a:r>
          </a:p>
          <a:p>
            <a:pPr lvl="1">
              <a:buFont typeface="Wingdings" panose="05000000000000000000" pitchFamily="2" charset="2"/>
              <a:buChar char="§"/>
            </a:pPr>
            <a:r>
              <a:rPr lang="en-ZA" dirty="0">
                <a:solidFill>
                  <a:schemeClr val="tx1"/>
                </a:solidFill>
              </a:rPr>
              <a:t>SARSA</a:t>
            </a:r>
          </a:p>
          <a:p>
            <a:pPr lvl="1">
              <a:buFont typeface="Wingdings" panose="05000000000000000000" pitchFamily="2" charset="2"/>
              <a:buChar char="§"/>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5" name="TextBox 4">
            <a:extLst>
              <a:ext uri="{FF2B5EF4-FFF2-40B4-BE49-F238E27FC236}">
                <a16:creationId xmlns:a16="http://schemas.microsoft.com/office/drawing/2014/main" id="{58465284-E29D-4C32-90FF-2B910AB89680}"/>
              </a:ext>
            </a:extLst>
          </p:cNvPr>
          <p:cNvSpPr txBox="1"/>
          <p:nvPr/>
        </p:nvSpPr>
        <p:spPr>
          <a:xfrm>
            <a:off x="4643716" y="2209799"/>
            <a:ext cx="4262719" cy="3293209"/>
          </a:xfrm>
          <a:prstGeom prst="rect">
            <a:avLst/>
          </a:prstGeom>
          <a:noFill/>
        </p:spPr>
        <p:txBody>
          <a:bodyPr wrap="square" rtlCol="0">
            <a:spAutoFit/>
          </a:bodyPr>
          <a:lstStyle/>
          <a:p>
            <a:r>
              <a:rPr lang="en-US" sz="2800" dirty="0"/>
              <a:t>Tools for DRL:</a:t>
            </a:r>
          </a:p>
          <a:p>
            <a:pPr marL="285750" indent="-285750">
              <a:buFont typeface="Arial" panose="020B0604020202020204" pitchFamily="34" charset="0"/>
              <a:buChar char="•"/>
            </a:pPr>
            <a:r>
              <a:rPr lang="en-US" dirty="0"/>
              <a:t>Frameworks</a:t>
            </a:r>
          </a:p>
          <a:p>
            <a:pPr marL="742950" lvl="1" indent="-285750">
              <a:buFont typeface="Wingdings" panose="05000000000000000000" pitchFamily="2" charset="2"/>
              <a:buChar char="§"/>
            </a:pPr>
            <a:r>
              <a:rPr lang="en-US" dirty="0" err="1"/>
              <a:t>Tensorflow</a:t>
            </a:r>
            <a:r>
              <a:rPr lang="en-US" dirty="0"/>
              <a:t>: </a:t>
            </a:r>
            <a:r>
              <a:rPr lang="en-US" dirty="0" err="1"/>
              <a:t>Tensorlayer</a:t>
            </a:r>
            <a:r>
              <a:rPr lang="en-US" dirty="0"/>
              <a:t> and TRFL</a:t>
            </a:r>
          </a:p>
          <a:p>
            <a:pPr marL="742950" lvl="1" indent="-285750">
              <a:buFont typeface="Wingdings" panose="05000000000000000000" pitchFamily="2" charset="2"/>
              <a:buChar char="§"/>
            </a:pPr>
            <a:r>
              <a:rPr lang="en-US" dirty="0" err="1"/>
              <a:t>Keras</a:t>
            </a:r>
            <a:endParaRPr lang="en-US" dirty="0"/>
          </a:p>
          <a:p>
            <a:pPr marL="742950" lvl="1" indent="-285750">
              <a:buFont typeface="Wingdings" panose="05000000000000000000" pitchFamily="2" charset="2"/>
              <a:buChar char="§"/>
            </a:pPr>
            <a:r>
              <a:rPr lang="en-US" dirty="0" err="1"/>
              <a:t>Pytorch</a:t>
            </a:r>
            <a:endParaRPr lang="en-US" dirty="0"/>
          </a:p>
          <a:p>
            <a:endParaRPr lang="en-US" dirty="0"/>
          </a:p>
          <a:p>
            <a:pPr marL="285750" indent="-285750">
              <a:buFont typeface="Arial" panose="020B0604020202020204" pitchFamily="34" charset="0"/>
              <a:buChar char="•"/>
            </a:pPr>
            <a:r>
              <a:rPr lang="en-US" dirty="0"/>
              <a:t>APIs</a:t>
            </a:r>
          </a:p>
          <a:p>
            <a:pPr marL="742950" lvl="1" indent="-285750">
              <a:buFont typeface="Wingdings" panose="05000000000000000000" pitchFamily="2" charset="2"/>
              <a:buChar char="§"/>
            </a:pPr>
            <a:r>
              <a:rPr lang="en-US" dirty="0" err="1"/>
              <a:t>OpenAI</a:t>
            </a:r>
            <a:r>
              <a:rPr lang="en-US" dirty="0"/>
              <a:t> Gym</a:t>
            </a:r>
          </a:p>
          <a:p>
            <a:pPr marL="742950" lvl="1" indent="-285750">
              <a:buFont typeface="Wingdings" panose="05000000000000000000" pitchFamily="2" charset="2"/>
              <a:buChar char="§"/>
            </a:pPr>
            <a:r>
              <a:rPr lang="en-US" dirty="0" err="1"/>
              <a:t>OpenAI</a:t>
            </a:r>
            <a:r>
              <a:rPr lang="en-US" dirty="0"/>
              <a:t> </a:t>
            </a:r>
            <a:r>
              <a:rPr lang="en-US" dirty="0" err="1"/>
              <a:t>Roboschool</a:t>
            </a:r>
            <a:endParaRPr lang="en-US" dirty="0"/>
          </a:p>
          <a:p>
            <a:pPr marL="742950" lvl="1" indent="-285750">
              <a:buFont typeface="Wingdings" panose="05000000000000000000" pitchFamily="2" charset="2"/>
              <a:buChar char="§"/>
            </a:pPr>
            <a:r>
              <a:rPr lang="en-US" dirty="0" err="1"/>
              <a:t>Deepmind</a:t>
            </a:r>
            <a:r>
              <a:rPr lang="en-US" dirty="0"/>
              <a:t> Lab</a:t>
            </a:r>
          </a:p>
          <a:p>
            <a:pPr marL="742950" lvl="1" indent="-285750">
              <a:buFont typeface="Wingdings" panose="05000000000000000000" pitchFamily="2" charset="2"/>
              <a:buChar char="§"/>
            </a:pPr>
            <a:r>
              <a:rPr lang="en-US" dirty="0"/>
              <a:t>Horizon</a:t>
            </a:r>
          </a:p>
        </p:txBody>
      </p:sp>
    </p:spTree>
    <p:extLst>
      <p:ext uri="{BB962C8B-B14F-4D97-AF65-F5344CB8AC3E}">
        <p14:creationId xmlns:p14="http://schemas.microsoft.com/office/powerpoint/2010/main" val="169096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Q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THE OG</a:t>
            </a:r>
          </a:p>
          <a:p>
            <a:r>
              <a:rPr lang="en-ZA" dirty="0">
                <a:solidFill>
                  <a:schemeClr val="tx1"/>
                </a:solidFill>
              </a:rPr>
              <a:t>It is a model free, discrete action space and state space.</a:t>
            </a:r>
          </a:p>
          <a:p>
            <a:r>
              <a:rPr lang="en-ZA" dirty="0">
                <a:solidFill>
                  <a:schemeClr val="tx1"/>
                </a:solidFill>
              </a:rPr>
              <a:t>For any finite MDP, Q-Learning can find an optimal policy by</a:t>
            </a:r>
          </a:p>
          <a:p>
            <a:pPr marL="0" indent="0">
              <a:buNone/>
            </a:pPr>
            <a:r>
              <a:rPr lang="en-ZA" dirty="0">
                <a:solidFill>
                  <a:schemeClr val="tx1"/>
                </a:solidFill>
              </a:rPr>
              <a:t>     maximizing the expected value of the total reward over any and all</a:t>
            </a:r>
          </a:p>
          <a:p>
            <a:pPr marL="0" indent="0">
              <a:buNone/>
            </a:pPr>
            <a:r>
              <a:rPr lang="en-ZA" dirty="0">
                <a:solidFill>
                  <a:schemeClr val="tx1"/>
                </a:solidFill>
              </a:rPr>
              <a:t>     successive steps. It can handle stochastic transitions and rewards.</a:t>
            </a:r>
          </a:p>
          <a:p>
            <a:r>
              <a:rPr lang="en-ZA" dirty="0">
                <a:solidFill>
                  <a:schemeClr val="tx1"/>
                </a:solidFill>
              </a:rPr>
              <a:t> It creates a Q table, logging each Q value of all explored states and</a:t>
            </a:r>
          </a:p>
          <a:p>
            <a:pPr marL="0" indent="0">
              <a:buNone/>
            </a:pPr>
            <a:r>
              <a:rPr lang="en-ZA" dirty="0">
                <a:solidFill>
                  <a:schemeClr val="tx1"/>
                </a:solidFill>
              </a:rPr>
              <a:t>      actions. It then pulls from this table to make actions from new states</a:t>
            </a:r>
          </a:p>
          <a:p>
            <a:pPr marL="0" indent="0">
              <a:buNone/>
            </a:pPr>
            <a:r>
              <a:rPr lang="en-ZA" dirty="0">
                <a:solidFill>
                  <a:schemeClr val="tx1"/>
                </a:solidFill>
              </a:rPr>
              <a:t>      or old states. </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2050" name="Picture 2" descr="https://s3-ap-south-1.amazonaws.com/av-blog-media/wp-content/uploads/2017/01/12042140/11038f3.jpg">
            <a:extLst>
              <a:ext uri="{FF2B5EF4-FFF2-40B4-BE49-F238E27FC236}">
                <a16:creationId xmlns:a16="http://schemas.microsoft.com/office/drawing/2014/main" id="{15F84C29-CE1A-4912-A6BF-F28CC11DB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167" y="1113864"/>
            <a:ext cx="4391305" cy="4833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834A16-889E-4FDE-9B59-46FA35C2BDD0}"/>
              </a:ext>
            </a:extLst>
          </p:cNvPr>
          <p:cNvPicPr>
            <a:picLocks noChangeAspect="1"/>
          </p:cNvPicPr>
          <p:nvPr/>
        </p:nvPicPr>
        <p:blipFill>
          <a:blip r:embed="rId3"/>
          <a:stretch>
            <a:fillRect/>
          </a:stretch>
        </p:blipFill>
        <p:spPr>
          <a:xfrm>
            <a:off x="466080" y="4318376"/>
            <a:ext cx="6961087" cy="1210088"/>
          </a:xfrm>
          <a:prstGeom prst="rect">
            <a:avLst/>
          </a:prstGeom>
        </p:spPr>
      </p:pic>
      <p:sp>
        <p:nvSpPr>
          <p:cNvPr id="9" name="Rectangle 8">
            <a:extLst>
              <a:ext uri="{FF2B5EF4-FFF2-40B4-BE49-F238E27FC236}">
                <a16:creationId xmlns:a16="http://schemas.microsoft.com/office/drawing/2014/main" id="{89EEB989-36B6-4296-BA22-BDAC540099F8}"/>
              </a:ext>
            </a:extLst>
          </p:cNvPr>
          <p:cNvSpPr/>
          <p:nvPr/>
        </p:nvSpPr>
        <p:spPr>
          <a:xfrm>
            <a:off x="466080" y="4318376"/>
            <a:ext cx="135959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26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Q Learning cont.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r>
              <a:rPr lang="en-ZA" dirty="0">
                <a:solidFill>
                  <a:schemeClr val="tx1"/>
                </a:solidFill>
              </a:rPr>
              <a:t>The learning rate or step size determines to what extent newly acquired information overrides old information. Often a constant learning rate is used in practice.</a:t>
            </a:r>
          </a:p>
          <a:p>
            <a:r>
              <a:rPr lang="en-ZA" dirty="0">
                <a:solidFill>
                  <a:schemeClr val="tx1"/>
                </a:solidFill>
              </a:rPr>
              <a:t>The discount factor determines the importance of future rewards.</a:t>
            </a:r>
          </a:p>
          <a:p>
            <a:r>
              <a:rPr lang="en-ZA" dirty="0">
                <a:solidFill>
                  <a:schemeClr val="tx1"/>
                </a:solidFill>
              </a:rPr>
              <a:t>Initial conditions can be optimistic (high initial values), which encourages exploration. </a:t>
            </a:r>
          </a:p>
          <a:p>
            <a:r>
              <a:rPr lang="en-ZA" dirty="0">
                <a:solidFill>
                  <a:schemeClr val="tx1"/>
                </a:solidFill>
              </a:rPr>
              <a:t>The Q function gets better at approximations over time by continuously updating the Q values in the table.</a:t>
            </a:r>
          </a:p>
          <a:p>
            <a:pPr marL="0" indent="0">
              <a:buNone/>
            </a:pPr>
            <a:r>
              <a:rPr lang="en-ZA" sz="2800" dirty="0">
                <a:solidFill>
                  <a:schemeClr val="tx1"/>
                </a:solidFill>
              </a:rPr>
              <a:t>Can use two different methods to minimize the MSBE:</a:t>
            </a:r>
          </a:p>
          <a:p>
            <a:r>
              <a:rPr lang="en-ZA" dirty="0">
                <a:solidFill>
                  <a:schemeClr val="tx1"/>
                </a:solidFill>
              </a:rPr>
              <a:t>Replay Buffers – is a set of previous experiences, it should be large enough to hold a wide range of experiences. If you keep only the most recent data you will overfit and if you keep too much experience the learning will be slow.</a:t>
            </a:r>
          </a:p>
          <a:p>
            <a:endParaRPr lang="en-ZA" sz="200" dirty="0">
              <a:solidFill>
                <a:schemeClr val="tx1"/>
              </a:solidFill>
            </a:endParaRPr>
          </a:p>
          <a:p>
            <a:r>
              <a:rPr lang="en-ZA" dirty="0">
                <a:solidFill>
                  <a:schemeClr val="tx1"/>
                </a:solidFill>
              </a:rPr>
              <a:t>Target Networks – uses a target as an example of what the MSBE loss should be. A second network called the target network is just a copy of the main network that is updated every</a:t>
            </a:r>
            <a:br>
              <a:rPr lang="en-ZA" dirty="0">
                <a:solidFill>
                  <a:schemeClr val="tx1"/>
                </a:solidFill>
              </a:rPr>
            </a:br>
            <a:r>
              <a:rPr lang="en-ZA" dirty="0">
                <a:solidFill>
                  <a:schemeClr val="tx1"/>
                </a:solidFill>
              </a:rPr>
              <a:t>n-steps.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84254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8888591" cy="432000"/>
          </a:xfrm>
        </p:spPr>
        <p:txBody>
          <a:bodyPr/>
          <a:lstStyle/>
          <a:p>
            <a:pPr algn="l"/>
            <a:r>
              <a:rPr lang="en-ZA" dirty="0"/>
              <a:t>Proximal Policy Optimization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r>
              <a:rPr lang="en-ZA" dirty="0">
                <a:solidFill>
                  <a:schemeClr val="tx1"/>
                </a:solidFill>
              </a:rPr>
              <a:t>Does not use Q-values, instead uses policy</a:t>
            </a:r>
          </a:p>
          <a:p>
            <a:pPr marL="0" indent="0">
              <a:buNone/>
            </a:pPr>
            <a:r>
              <a:rPr lang="en-ZA" dirty="0">
                <a:solidFill>
                  <a:schemeClr val="tx1"/>
                </a:solidFill>
              </a:rPr>
              <a:t>     gradient methods. It also minimizes the cost</a:t>
            </a:r>
          </a:p>
          <a:p>
            <a:pPr marL="0" indent="0">
              <a:buNone/>
            </a:pPr>
            <a:r>
              <a:rPr lang="en-ZA" dirty="0">
                <a:solidFill>
                  <a:schemeClr val="tx1"/>
                </a:solidFill>
              </a:rPr>
              <a:t>     function while ensuring the deviation from the</a:t>
            </a:r>
          </a:p>
          <a:p>
            <a:pPr marL="0" indent="0">
              <a:buNone/>
            </a:pPr>
            <a:r>
              <a:rPr lang="en-ZA" dirty="0">
                <a:solidFill>
                  <a:schemeClr val="tx1"/>
                </a:solidFill>
              </a:rPr>
              <a:t>     previous policy is relatively small. </a:t>
            </a:r>
          </a:p>
          <a:p>
            <a:endParaRPr lang="en-ZA" dirty="0">
              <a:solidFill>
                <a:schemeClr val="tx1"/>
              </a:solidFill>
            </a:endParaRPr>
          </a:p>
          <a:p>
            <a:r>
              <a:rPr lang="en-ZA" dirty="0">
                <a:solidFill>
                  <a:schemeClr val="tx1"/>
                </a:solidFill>
              </a:rPr>
              <a:t>Has a continuous action space and state space,</a:t>
            </a:r>
          </a:p>
          <a:p>
            <a:pPr marL="0" indent="0">
              <a:buNone/>
            </a:pPr>
            <a:r>
              <a:rPr lang="en-ZA" dirty="0">
                <a:solidFill>
                  <a:schemeClr val="tx1"/>
                </a:solidFill>
              </a:rPr>
              <a:t>    the operator is the Advantage function.</a:t>
            </a:r>
          </a:p>
          <a:p>
            <a:pPr marL="0" indent="0">
              <a:buNone/>
            </a:pPr>
            <a:endParaRPr lang="en-ZA" dirty="0">
              <a:solidFill>
                <a:schemeClr val="tx1"/>
              </a:solidFill>
            </a:endParaRPr>
          </a:p>
          <a:p>
            <a:r>
              <a:rPr lang="en-ZA" dirty="0">
                <a:solidFill>
                  <a:schemeClr val="tx1"/>
                </a:solidFill>
              </a:rPr>
              <a:t>Uses Trust Region optimization to update policies. If the probability ratio falls outside of</a:t>
            </a:r>
          </a:p>
          <a:p>
            <a:pPr marL="0" indent="0">
              <a:buNone/>
            </a:pPr>
            <a:r>
              <a:rPr lang="en-ZA" dirty="0">
                <a:solidFill>
                  <a:schemeClr val="tx1"/>
                </a:solidFill>
              </a:rPr>
              <a:t>    the range of (1 - </a:t>
            </a:r>
            <a:r>
              <a:rPr lang="el-GR" dirty="0">
                <a:solidFill>
                  <a:schemeClr val="tx1"/>
                </a:solidFill>
              </a:rPr>
              <a:t>ε</a:t>
            </a:r>
            <a:r>
              <a:rPr lang="en-US" dirty="0">
                <a:solidFill>
                  <a:schemeClr val="tx1"/>
                </a:solidFill>
              </a:rPr>
              <a:t>) and (1 + </a:t>
            </a:r>
            <a:r>
              <a:rPr lang="el-GR" dirty="0">
                <a:solidFill>
                  <a:schemeClr val="tx1"/>
                </a:solidFill>
              </a:rPr>
              <a:t>ε</a:t>
            </a:r>
            <a:r>
              <a:rPr lang="en-US" dirty="0">
                <a:solidFill>
                  <a:schemeClr val="tx1"/>
                </a:solidFill>
              </a:rPr>
              <a:t>) then the advantage function will be clipped. This discourages</a:t>
            </a:r>
          </a:p>
          <a:p>
            <a:pPr marL="0" indent="0">
              <a:buNone/>
            </a:pPr>
            <a:r>
              <a:rPr lang="en-US" dirty="0">
                <a:solidFill>
                  <a:schemeClr val="tx1"/>
                </a:solidFill>
              </a:rPr>
              <a:t>    large policy change if it is outside of our trust region.</a:t>
            </a:r>
          </a:p>
          <a:p>
            <a:pPr marL="0" indent="0">
              <a:buNone/>
            </a:pPr>
            <a:endParaRPr lang="en-US" dirty="0">
              <a:solidFill>
                <a:schemeClr val="tx1"/>
              </a:solidFill>
            </a:endParaRPr>
          </a:p>
          <a:p>
            <a:r>
              <a:rPr lang="en-US" dirty="0">
                <a:solidFill>
                  <a:schemeClr val="tx1"/>
                </a:solidFill>
              </a:rPr>
              <a:t>Can use Gradient Descent like Adam to optimize it, works well with many different NNs.</a:t>
            </a:r>
            <a:endParaRPr lang="en-ZA" dirty="0">
              <a:solidFill>
                <a:schemeClr val="tx1"/>
              </a:solidFill>
            </a:endParaRPr>
          </a:p>
          <a:p>
            <a:pPr marL="0" indent="0">
              <a:buNone/>
            </a:pPr>
            <a:endParaRPr lang="en-ZA" sz="2800" dirty="0">
              <a:solidFill>
                <a:schemeClr val="tx1"/>
              </a:solidFill>
            </a:endParaRPr>
          </a:p>
          <a:p>
            <a:pPr marL="0" indent="0">
              <a:buNone/>
            </a:pPr>
            <a:endParaRPr lang="en-ZA" sz="2800" dirty="0">
              <a:solidFill>
                <a:schemeClr val="tx1"/>
              </a:solidFill>
            </a:endParaRPr>
          </a:p>
          <a:p>
            <a:endParaRPr lang="en-ZA" dirty="0">
              <a:solidFill>
                <a:schemeClr val="tx1"/>
              </a:solidFill>
            </a:endParaRPr>
          </a:p>
          <a:p>
            <a:endParaRPr lang="en-ZA" dirty="0">
              <a:solidFill>
                <a:schemeClr val="tx1"/>
              </a:solidFill>
            </a:endParaRPr>
          </a:p>
          <a:p>
            <a:pPr marL="0" indent="0">
              <a:buNone/>
            </a:pPr>
            <a:endParaRPr lang="en-ZA" sz="2800" dirty="0">
              <a:solidFill>
                <a:schemeClr val="tx1"/>
              </a:solidFill>
            </a:endParaRPr>
          </a:p>
          <a:p>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5" name="Picture 4">
            <a:extLst>
              <a:ext uri="{FF2B5EF4-FFF2-40B4-BE49-F238E27FC236}">
                <a16:creationId xmlns:a16="http://schemas.microsoft.com/office/drawing/2014/main" id="{4FEE776E-E20D-4A0A-8577-CDE9314510E3}"/>
              </a:ext>
            </a:extLst>
          </p:cNvPr>
          <p:cNvPicPr>
            <a:picLocks noChangeAspect="1"/>
          </p:cNvPicPr>
          <p:nvPr/>
        </p:nvPicPr>
        <p:blipFill>
          <a:blip r:embed="rId2"/>
          <a:stretch>
            <a:fillRect/>
          </a:stretch>
        </p:blipFill>
        <p:spPr>
          <a:xfrm>
            <a:off x="5359916" y="1113864"/>
            <a:ext cx="6524625" cy="2552700"/>
          </a:xfrm>
          <a:prstGeom prst="rect">
            <a:avLst/>
          </a:prstGeom>
        </p:spPr>
      </p:pic>
    </p:spTree>
    <p:extLst>
      <p:ext uri="{BB962C8B-B14F-4D97-AF65-F5344CB8AC3E}">
        <p14:creationId xmlns:p14="http://schemas.microsoft.com/office/powerpoint/2010/main" val="110063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Future Research</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Problems still faced today</a:t>
            </a:r>
          </a:p>
          <a:p>
            <a:r>
              <a:rPr lang="en-ZA" dirty="0">
                <a:solidFill>
                  <a:schemeClr val="tx1"/>
                </a:solidFill>
              </a:rPr>
              <a:t>Large action spaces reduces an agents effectiveness at specializing in a task.</a:t>
            </a:r>
          </a:p>
          <a:p>
            <a:r>
              <a:rPr lang="en-ZA" dirty="0">
                <a:solidFill>
                  <a:schemeClr val="tx1"/>
                </a:solidFill>
              </a:rPr>
              <a:t>Adaptive methods don’t work well with fewer parameters under a large number of conditions.</a:t>
            </a:r>
          </a:p>
          <a:p>
            <a:r>
              <a:rPr lang="en-ZA" dirty="0">
                <a:solidFill>
                  <a:schemeClr val="tx1"/>
                </a:solidFill>
              </a:rPr>
              <a:t>RL models suffer greatly from complexity and computation speeds.</a:t>
            </a:r>
          </a:p>
          <a:p>
            <a:endParaRPr lang="en-ZA" dirty="0">
              <a:solidFill>
                <a:schemeClr val="tx1"/>
              </a:solidFill>
            </a:endParaRPr>
          </a:p>
          <a:p>
            <a:pPr marL="0" indent="0">
              <a:buNone/>
            </a:pPr>
            <a:r>
              <a:rPr lang="en-ZA" sz="2800" dirty="0">
                <a:solidFill>
                  <a:schemeClr val="tx1"/>
                </a:solidFill>
              </a:rPr>
              <a:t>Research directions</a:t>
            </a:r>
          </a:p>
          <a:p>
            <a:r>
              <a:rPr lang="en-ZA" dirty="0">
                <a:solidFill>
                  <a:schemeClr val="tx1"/>
                </a:solidFill>
              </a:rPr>
              <a:t>Transfer Learning and having different agents be able to communication information.</a:t>
            </a:r>
          </a:p>
          <a:p>
            <a:r>
              <a:rPr lang="en-ZA" dirty="0">
                <a:solidFill>
                  <a:schemeClr val="tx1"/>
                </a:solidFill>
              </a:rPr>
              <a:t>Learning and acting under partial information.</a:t>
            </a:r>
          </a:p>
          <a:p>
            <a:r>
              <a:rPr lang="en-ZA" dirty="0">
                <a:solidFill>
                  <a:schemeClr val="tx1"/>
                </a:solidFill>
              </a:rPr>
              <a:t>Efficient sample-based planning (Monte Carlo Tree Search).</a:t>
            </a:r>
          </a:p>
          <a:p>
            <a:r>
              <a:rPr lang="en-ZA" dirty="0">
                <a:solidFill>
                  <a:schemeClr val="tx1"/>
                </a:solidFill>
              </a:rPr>
              <a:t>Reducing dimensionality and improving computation speed.</a:t>
            </a:r>
          </a:p>
          <a:p>
            <a:r>
              <a:rPr lang="en-ZA" dirty="0">
                <a:solidFill>
                  <a:schemeClr val="tx1"/>
                </a:solidFill>
              </a:rPr>
              <a:t>Improving learning speed of agent by decreasing time steps needed to learn.</a:t>
            </a:r>
          </a:p>
          <a:p>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430603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2105087" y="1759779"/>
            <a:ext cx="6798250" cy="1674470"/>
          </a:xfrm>
        </p:spPr>
        <p:txBody>
          <a:bodyPr/>
          <a:lstStyle/>
          <a:p>
            <a:r>
              <a:rPr lang="en-ZA" sz="7200"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105088" y="3741610"/>
            <a:ext cx="3329850" cy="382887"/>
          </a:xfrm>
        </p:spPr>
        <p:txBody>
          <a:bodyPr/>
          <a:lstStyle/>
          <a:p>
            <a:r>
              <a:rPr lang="en-ZA" sz="3600" dirty="0"/>
              <a:t>Chris Harvey</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3777" y="3836688"/>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5992995" y="3856001"/>
            <a:ext cx="2910342" cy="238016"/>
          </a:xfrm>
        </p:spPr>
        <p:txBody>
          <a:bodyPr/>
          <a:lstStyle/>
          <a:p>
            <a:r>
              <a:rPr lang="en-ZA" sz="2000" dirty="0"/>
              <a:t>931 220 2250</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3777" y="4242506"/>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5992995" y="4246574"/>
            <a:ext cx="2910342" cy="238016"/>
          </a:xfrm>
        </p:spPr>
        <p:txBody>
          <a:bodyPr/>
          <a:lstStyle/>
          <a:p>
            <a:r>
              <a:rPr lang="en-ZA" sz="1800" dirty="0"/>
              <a:t>chris.harvey0248@yahoo.com</a:t>
            </a:r>
          </a:p>
        </p:txBody>
      </p:sp>
    </p:spTree>
    <p:extLst>
      <p:ext uri="{BB962C8B-B14F-4D97-AF65-F5344CB8AC3E}">
        <p14:creationId xmlns:p14="http://schemas.microsoft.com/office/powerpoint/2010/main" val="4153678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045473" cy="432000"/>
          </a:xfrm>
        </p:spPr>
        <p:txBody>
          <a:bodyPr/>
          <a:lstStyle/>
          <a:p>
            <a:pPr algn="l"/>
            <a:r>
              <a:rPr lang="en-ZA" dirty="0"/>
              <a:t>Additional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r>
              <a:rPr lang="en-US" sz="2000" dirty="0"/>
              <a:t>“Steps toward Artificial Intelligence” - Minsky</a:t>
            </a:r>
          </a:p>
          <a:p>
            <a:r>
              <a:rPr lang="en-US" sz="2000" dirty="0"/>
              <a:t>“Reinforcement Learning: An Introduction 2</a:t>
            </a:r>
            <a:r>
              <a:rPr lang="en-US" sz="2000" baseline="30000" dirty="0"/>
              <a:t>nd</a:t>
            </a:r>
            <a:r>
              <a:rPr lang="en-US" sz="2000" dirty="0"/>
              <a:t> Edition” - Sutton and </a:t>
            </a:r>
            <a:r>
              <a:rPr lang="en-US" sz="2000" dirty="0" err="1"/>
              <a:t>Barto</a:t>
            </a:r>
            <a:endParaRPr lang="en-US" sz="2000" dirty="0"/>
          </a:p>
          <a:p>
            <a:r>
              <a:rPr lang="en-US" sz="2000" dirty="0">
                <a:hlinkClick r:id="rId2"/>
              </a:rPr>
              <a:t>https://skymind.ai/wiki/deep-reinforcement-learning</a:t>
            </a:r>
            <a:endParaRPr lang="en-US" sz="2000" dirty="0"/>
          </a:p>
          <a:p>
            <a:r>
              <a:rPr lang="en-US" sz="2000" dirty="0"/>
              <a:t>‘Hindsight Experience Replay’ – </a:t>
            </a:r>
            <a:r>
              <a:rPr lang="en-US" sz="2000" dirty="0" err="1"/>
              <a:t>OpenAI</a:t>
            </a:r>
            <a:r>
              <a:rPr lang="en-US" sz="2000" dirty="0"/>
              <a:t>, </a:t>
            </a:r>
            <a:r>
              <a:rPr lang="en-US" sz="2000" dirty="0" err="1"/>
              <a:t>Andrychowicz</a:t>
            </a:r>
            <a:endParaRPr lang="en-US" sz="2000" dirty="0"/>
          </a:p>
          <a:p>
            <a:r>
              <a:rPr lang="en-US" sz="2000" dirty="0"/>
              <a:t>‘Deep Reinforcement Learning: Pong from Pixels’ -   </a:t>
            </a:r>
            <a:r>
              <a:rPr lang="en-US" sz="2000" dirty="0" err="1"/>
              <a:t>Karpathy</a:t>
            </a:r>
            <a:endParaRPr lang="en-US" sz="2000" dirty="0"/>
          </a:p>
          <a:p>
            <a:r>
              <a:rPr lang="en-US" sz="2000" dirty="0">
                <a:hlinkClick r:id="rId3"/>
              </a:rPr>
              <a:t>http://www0.cs.ucl.ac.uk/staff/d.silver/web/Teaching.html</a:t>
            </a:r>
            <a:endParaRPr lang="en-ZA" sz="2000" dirty="0">
              <a:solidFill>
                <a:schemeClr val="tx1"/>
              </a:solidFill>
            </a:endParaRPr>
          </a:p>
          <a:p>
            <a:r>
              <a:rPr lang="en-ZA" dirty="0">
                <a:solidFill>
                  <a:schemeClr val="tx1"/>
                </a:solidFill>
                <a:hlinkClick r:id="rId4"/>
              </a:rPr>
              <a:t>https://lilianweng.github.io/lil-log/2018/04/08/policy-gradient-algorithms.html</a:t>
            </a:r>
            <a:endParaRPr lang="en-ZA" dirty="0">
              <a:solidFill>
                <a:schemeClr val="tx1"/>
              </a:solidFill>
            </a:endParaRPr>
          </a:p>
          <a:p>
            <a:r>
              <a:rPr lang="en-ZA" dirty="0">
                <a:solidFill>
                  <a:schemeClr val="tx1"/>
                </a:solidFill>
                <a:hlinkClick r:id="rId5"/>
              </a:rPr>
              <a:t>https://robotacademy.net.au</a:t>
            </a:r>
            <a:endParaRPr lang="en-ZA" dirty="0">
              <a:solidFill>
                <a:schemeClr val="tx1"/>
              </a:solidFill>
            </a:endParaRPr>
          </a:p>
          <a:p>
            <a:r>
              <a:rPr lang="en-ZA" dirty="0">
                <a:solidFill>
                  <a:schemeClr val="tx1"/>
                </a:solidFill>
                <a:hlinkClick r:id="rId6"/>
              </a:rPr>
              <a:t>https://towardsdatascience.com/proximal-policy-optimization-ppo-with-sonic-the-hedgehog-2-and-3-c9c21dbed5e</a:t>
            </a:r>
            <a:endParaRPr lang="en-ZA" dirty="0">
              <a:solidFill>
                <a:schemeClr val="tx1"/>
              </a:solidFill>
            </a:endParaRPr>
          </a:p>
          <a:p>
            <a:r>
              <a:rPr lang="en-ZA" dirty="0">
                <a:solidFill>
                  <a:schemeClr val="tx1"/>
                </a:solidFill>
                <a:hlinkClick r:id="rId7"/>
              </a:rPr>
              <a:t>https://towardsdatascience.com/curiosity-driven-learning-made-easy-part-i-d3e5a2263359</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12329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Table of contents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 Presentation 45-50 mins</a:t>
            </a:r>
          </a:p>
          <a:p>
            <a:r>
              <a:rPr lang="en-ZA" dirty="0">
                <a:solidFill>
                  <a:schemeClr val="tx1"/>
                </a:solidFill>
              </a:rPr>
              <a:t>Brief History of Reinforcement Learning</a:t>
            </a:r>
          </a:p>
          <a:p>
            <a:r>
              <a:rPr lang="en-ZA" dirty="0">
                <a:solidFill>
                  <a:schemeClr val="tx1"/>
                </a:solidFill>
              </a:rPr>
              <a:t>Differences between Reinforcement learning and Un/Supervised Learning</a:t>
            </a:r>
          </a:p>
          <a:p>
            <a:r>
              <a:rPr lang="en-ZA" dirty="0">
                <a:solidFill>
                  <a:schemeClr val="tx1"/>
                </a:solidFill>
              </a:rPr>
              <a:t>What is Reinforcement Learning?</a:t>
            </a:r>
          </a:p>
          <a:p>
            <a:r>
              <a:rPr lang="en-ZA" dirty="0">
                <a:solidFill>
                  <a:schemeClr val="tx1"/>
                </a:solidFill>
              </a:rPr>
              <a:t>Methodology, Notation and Parts of RL</a:t>
            </a:r>
          </a:p>
          <a:p>
            <a:r>
              <a:rPr lang="en-ZA" dirty="0">
                <a:solidFill>
                  <a:schemeClr val="tx1"/>
                </a:solidFill>
              </a:rPr>
              <a:t>Deep Reinforcement Learning</a:t>
            </a:r>
          </a:p>
          <a:p>
            <a:r>
              <a:rPr lang="en-ZA" dirty="0">
                <a:solidFill>
                  <a:schemeClr val="tx1"/>
                </a:solidFill>
              </a:rPr>
              <a:t>Future Research</a:t>
            </a:r>
          </a:p>
          <a:p>
            <a:r>
              <a:rPr lang="en-ZA" dirty="0">
                <a:solidFill>
                  <a:schemeClr val="tx1"/>
                </a:solidFill>
              </a:rPr>
              <a:t>Additional Resources</a:t>
            </a:r>
          </a:p>
          <a:p>
            <a:pPr marL="0" indent="0">
              <a:buNone/>
            </a:pPr>
            <a:endParaRPr lang="en-ZA" dirty="0">
              <a:solidFill>
                <a:schemeClr val="tx1"/>
              </a:solidFill>
            </a:endParaRPr>
          </a:p>
          <a:p>
            <a:pPr marL="0" indent="0">
              <a:buNone/>
            </a:pPr>
            <a:r>
              <a:rPr lang="en-ZA" sz="2800" dirty="0">
                <a:solidFill>
                  <a:schemeClr val="tx1"/>
                </a:solidFill>
              </a:rPr>
              <a:t>Q&amp;A 10-15; My Personal Projects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82790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265108" cy="432000"/>
          </a:xfrm>
        </p:spPr>
        <p:txBody>
          <a:bodyPr/>
          <a:lstStyle/>
          <a:p>
            <a:pPr algn="l"/>
            <a:r>
              <a:rPr lang="en-ZA" dirty="0"/>
              <a:t>History of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Founders</a:t>
            </a:r>
          </a:p>
          <a:p>
            <a:r>
              <a:rPr lang="en-ZA" sz="2400" dirty="0">
                <a:solidFill>
                  <a:schemeClr val="tx1"/>
                </a:solidFill>
              </a:rPr>
              <a:t>Andrew Barto, Richard Sutton, Richard Bellman and Christopher Watkins</a:t>
            </a:r>
          </a:p>
          <a:p>
            <a:endParaRPr lang="en-ZA" sz="2400" dirty="0">
              <a:solidFill>
                <a:schemeClr val="tx1"/>
              </a:solidFill>
            </a:endParaRPr>
          </a:p>
          <a:p>
            <a:pPr marL="0" indent="0">
              <a:buNone/>
            </a:pPr>
            <a:r>
              <a:rPr lang="en-ZA" sz="2400" dirty="0">
                <a:solidFill>
                  <a:schemeClr val="tx1"/>
                </a:solidFill>
              </a:rPr>
              <a:t>Foundational 3 corded braid of RL</a:t>
            </a:r>
          </a:p>
          <a:p>
            <a:r>
              <a:rPr lang="en-ZA" sz="2400" dirty="0">
                <a:solidFill>
                  <a:schemeClr val="tx1"/>
                </a:solidFill>
              </a:rPr>
              <a:t>Animal Learning by trial and error</a:t>
            </a:r>
          </a:p>
          <a:p>
            <a:r>
              <a:rPr lang="en-ZA" sz="2400" dirty="0">
                <a:solidFill>
                  <a:schemeClr val="tx1"/>
                </a:solidFill>
              </a:rPr>
              <a:t>Optimal Control/ Dynamic Programming</a:t>
            </a:r>
          </a:p>
          <a:p>
            <a:r>
              <a:rPr lang="en-ZA" sz="2400" dirty="0">
                <a:solidFill>
                  <a:schemeClr val="tx1"/>
                </a:solidFill>
              </a:rPr>
              <a:t>Temporal Difference Learning</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420949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404061" cy="432000"/>
          </a:xfrm>
        </p:spPr>
        <p:txBody>
          <a:bodyPr/>
          <a:lstStyle/>
          <a:p>
            <a:pPr algn="l"/>
            <a:r>
              <a:rPr lang="en-US" dirty="0"/>
              <a:t>Differences of Learning methods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Supervised Learning</a:t>
            </a:r>
          </a:p>
          <a:p>
            <a:r>
              <a:rPr lang="en-ZA" dirty="0">
                <a:solidFill>
                  <a:schemeClr val="tx1"/>
                </a:solidFill>
              </a:rPr>
              <a:t>Knowledge is classified (labeled) by an external Expert.</a:t>
            </a:r>
          </a:p>
          <a:p>
            <a:r>
              <a:rPr lang="en-ZA" dirty="0">
                <a:solidFill>
                  <a:schemeClr val="tx1"/>
                </a:solidFill>
              </a:rPr>
              <a:t>Generalizes features from data to be able to classify outside of data set.</a:t>
            </a:r>
          </a:p>
          <a:p>
            <a:endParaRPr lang="en-ZA" dirty="0">
              <a:solidFill>
                <a:schemeClr val="tx1"/>
              </a:solidFill>
            </a:endParaRPr>
          </a:p>
          <a:p>
            <a:pPr marL="0" indent="0">
              <a:buNone/>
            </a:pPr>
            <a:r>
              <a:rPr lang="en-ZA" sz="2800" dirty="0">
                <a:solidFill>
                  <a:schemeClr val="tx1"/>
                </a:solidFill>
              </a:rPr>
              <a:t>Unsupervised Learning</a:t>
            </a:r>
          </a:p>
          <a:p>
            <a:r>
              <a:rPr lang="en-ZA" dirty="0">
                <a:solidFill>
                  <a:schemeClr val="tx1"/>
                </a:solidFill>
              </a:rPr>
              <a:t>Extracts hidden structures from unlabelled data.</a:t>
            </a:r>
          </a:p>
          <a:p>
            <a:r>
              <a:rPr lang="en-ZA" dirty="0">
                <a:solidFill>
                  <a:schemeClr val="tx1"/>
                </a:solidFill>
              </a:rPr>
              <a:t>Does not have a goal or takes action.</a:t>
            </a:r>
          </a:p>
          <a:p>
            <a:pPr marL="0" indent="0">
              <a:buNone/>
            </a:pPr>
            <a:endParaRPr lang="en-ZA" dirty="0">
              <a:solidFill>
                <a:schemeClr val="tx1"/>
              </a:solidFill>
            </a:endParaRPr>
          </a:p>
          <a:p>
            <a:pPr marL="0" indent="0">
              <a:buNone/>
            </a:pPr>
            <a:r>
              <a:rPr lang="en-ZA" sz="2800" dirty="0">
                <a:solidFill>
                  <a:schemeClr val="tx1"/>
                </a:solidFill>
              </a:rPr>
              <a:t>Reinforcement Learning</a:t>
            </a:r>
          </a:p>
          <a:p>
            <a:r>
              <a:rPr lang="en-ZA" dirty="0">
                <a:solidFill>
                  <a:schemeClr val="tx1"/>
                </a:solidFill>
              </a:rPr>
              <a:t>Uses Value Function and Reward Signals.</a:t>
            </a:r>
          </a:p>
          <a:p>
            <a:r>
              <a:rPr lang="en-ZA" dirty="0">
                <a:solidFill>
                  <a:schemeClr val="tx1"/>
                </a:solidFill>
              </a:rPr>
              <a:t>It has a defined goal it is trying to accomplish.</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871188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404061" cy="432000"/>
          </a:xfrm>
        </p:spPr>
        <p:txBody>
          <a:bodyPr/>
          <a:lstStyle/>
          <a:p>
            <a:pPr algn="l"/>
            <a:r>
              <a:rPr lang="en-US" dirty="0"/>
              <a:t>Differences of Learning methods cont.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Evolutionary Methods</a:t>
            </a:r>
          </a:p>
          <a:p>
            <a:r>
              <a:rPr lang="en-ZA" dirty="0">
                <a:solidFill>
                  <a:schemeClr val="tx1"/>
                </a:solidFill>
              </a:rPr>
              <a:t>It is not goal based, only tries to increase fitness.</a:t>
            </a:r>
          </a:p>
          <a:p>
            <a:r>
              <a:rPr lang="en-ZA" dirty="0">
                <a:solidFill>
                  <a:schemeClr val="tx1"/>
                </a:solidFill>
              </a:rPr>
              <a:t>Can’t see which actions lead to improvement and takes the whole model as the improvement.</a:t>
            </a:r>
          </a:p>
          <a:p>
            <a:r>
              <a:rPr lang="en-ZA" dirty="0">
                <a:solidFill>
                  <a:schemeClr val="tx1"/>
                </a:solidFill>
              </a:rPr>
              <a:t>Has no long term value function, easily gets stuck on short term high rewards that have lower long term overall value.</a:t>
            </a:r>
          </a:p>
          <a:p>
            <a:endParaRPr lang="en-ZA" dirty="0">
              <a:solidFill>
                <a:schemeClr val="tx1"/>
              </a:solidFill>
            </a:endParaRPr>
          </a:p>
          <a:p>
            <a:pPr marL="0" indent="0">
              <a:buNone/>
            </a:pPr>
            <a:r>
              <a:rPr lang="en-ZA" sz="2400" dirty="0">
                <a:solidFill>
                  <a:schemeClr val="tx1"/>
                </a:solidFill>
              </a:rPr>
              <a:t>Example:</a:t>
            </a:r>
          </a:p>
          <a:p>
            <a:pPr marL="0" indent="0">
              <a:buNone/>
            </a:pPr>
            <a:endParaRPr lang="en-ZA" sz="2400"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aphicFrame>
        <p:nvGraphicFramePr>
          <p:cNvPr id="5" name="Table 4">
            <a:extLst>
              <a:ext uri="{FF2B5EF4-FFF2-40B4-BE49-F238E27FC236}">
                <a16:creationId xmlns:a16="http://schemas.microsoft.com/office/drawing/2014/main" id="{3C7FD102-E16C-403C-AC57-B411DFAB2AFF}"/>
              </a:ext>
            </a:extLst>
          </p:cNvPr>
          <p:cNvGraphicFramePr>
            <a:graphicFrameLocks noGrp="1"/>
          </p:cNvGraphicFramePr>
          <p:nvPr>
            <p:extLst>
              <p:ext uri="{D42A27DB-BD31-4B8C-83A1-F6EECF244321}">
                <p14:modId xmlns:p14="http://schemas.microsoft.com/office/powerpoint/2010/main" val="3238984653"/>
              </p:ext>
            </p:extLst>
          </p:nvPr>
        </p:nvGraphicFramePr>
        <p:xfrm>
          <a:off x="651435" y="4302461"/>
          <a:ext cx="7340788" cy="1524597"/>
        </p:xfrm>
        <a:graphic>
          <a:graphicData uri="http://schemas.openxmlformats.org/drawingml/2006/table">
            <a:tbl>
              <a:tblPr firstRow="1" bandRow="1">
                <a:tableStyleId>{073A0DAA-6AF3-43AB-8588-CEC1D06C72B9}</a:tableStyleId>
              </a:tblPr>
              <a:tblGrid>
                <a:gridCol w="1048684">
                  <a:extLst>
                    <a:ext uri="{9D8B030D-6E8A-4147-A177-3AD203B41FA5}">
                      <a16:colId xmlns:a16="http://schemas.microsoft.com/office/drawing/2014/main" val="2531504859"/>
                    </a:ext>
                  </a:extLst>
                </a:gridCol>
                <a:gridCol w="1048684">
                  <a:extLst>
                    <a:ext uri="{9D8B030D-6E8A-4147-A177-3AD203B41FA5}">
                      <a16:colId xmlns:a16="http://schemas.microsoft.com/office/drawing/2014/main" val="370931621"/>
                    </a:ext>
                  </a:extLst>
                </a:gridCol>
                <a:gridCol w="1048684">
                  <a:extLst>
                    <a:ext uri="{9D8B030D-6E8A-4147-A177-3AD203B41FA5}">
                      <a16:colId xmlns:a16="http://schemas.microsoft.com/office/drawing/2014/main" val="2281702408"/>
                    </a:ext>
                  </a:extLst>
                </a:gridCol>
                <a:gridCol w="1048684">
                  <a:extLst>
                    <a:ext uri="{9D8B030D-6E8A-4147-A177-3AD203B41FA5}">
                      <a16:colId xmlns:a16="http://schemas.microsoft.com/office/drawing/2014/main" val="3223900537"/>
                    </a:ext>
                  </a:extLst>
                </a:gridCol>
                <a:gridCol w="1048684">
                  <a:extLst>
                    <a:ext uri="{9D8B030D-6E8A-4147-A177-3AD203B41FA5}">
                      <a16:colId xmlns:a16="http://schemas.microsoft.com/office/drawing/2014/main" val="2801803545"/>
                    </a:ext>
                  </a:extLst>
                </a:gridCol>
                <a:gridCol w="1048684">
                  <a:extLst>
                    <a:ext uri="{9D8B030D-6E8A-4147-A177-3AD203B41FA5}">
                      <a16:colId xmlns:a16="http://schemas.microsoft.com/office/drawing/2014/main" val="4046403833"/>
                    </a:ext>
                  </a:extLst>
                </a:gridCol>
                <a:gridCol w="1048684">
                  <a:extLst>
                    <a:ext uri="{9D8B030D-6E8A-4147-A177-3AD203B41FA5}">
                      <a16:colId xmlns:a16="http://schemas.microsoft.com/office/drawing/2014/main" val="1641672010"/>
                    </a:ext>
                  </a:extLst>
                </a:gridCol>
              </a:tblGrid>
              <a:tr h="508199">
                <a:tc>
                  <a:txBody>
                    <a:bodyPr/>
                    <a:lstStyle/>
                    <a:p>
                      <a:pPr algn="ctr"/>
                      <a:r>
                        <a:rPr lang="en-US" dirty="0"/>
                        <a:t>Methods</a:t>
                      </a:r>
                    </a:p>
                  </a:txBody>
                  <a:tcPr/>
                </a:tc>
                <a:tc gridSpan="5">
                  <a:txBody>
                    <a:bodyPr/>
                    <a:lstStyle/>
                    <a:p>
                      <a:pPr algn="ctr"/>
                      <a:r>
                        <a:rPr lang="en-US" dirty="0"/>
                        <a:t>Rewards at different time stamps</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a:txBody>
                    <a:bodyPr/>
                    <a:lstStyle/>
                    <a:p>
                      <a:pPr algn="ctr"/>
                      <a:r>
                        <a:rPr lang="en-US" dirty="0"/>
                        <a:t>Total</a:t>
                      </a:r>
                    </a:p>
                  </a:txBody>
                  <a:tcPr/>
                </a:tc>
                <a:extLst>
                  <a:ext uri="{0D108BD9-81ED-4DB2-BD59-A6C34878D82A}">
                    <a16:rowId xmlns:a16="http://schemas.microsoft.com/office/drawing/2014/main" val="713987118"/>
                  </a:ext>
                </a:extLst>
              </a:tr>
              <a:tr h="508199">
                <a:tc>
                  <a:txBody>
                    <a:bodyPr/>
                    <a:lstStyle/>
                    <a:p>
                      <a:pPr algn="ctr"/>
                      <a:r>
                        <a:rPr lang="en-US" dirty="0"/>
                        <a:t>RL</a:t>
                      </a:r>
                    </a:p>
                  </a:txBody>
                  <a:tcPr/>
                </a:tc>
                <a:tc>
                  <a:txBody>
                    <a:bodyPr/>
                    <a:lstStyle/>
                    <a:p>
                      <a:pPr algn="r"/>
                      <a:r>
                        <a:rPr lang="en-US" dirty="0"/>
                        <a:t>.1</a:t>
                      </a:r>
                    </a:p>
                  </a:txBody>
                  <a:tcPr/>
                </a:tc>
                <a:tc>
                  <a:txBody>
                    <a:bodyPr/>
                    <a:lstStyle/>
                    <a:p>
                      <a:pPr algn="r"/>
                      <a:r>
                        <a:rPr lang="en-US" dirty="0"/>
                        <a:t>.2</a:t>
                      </a:r>
                    </a:p>
                  </a:txBody>
                  <a:tcPr/>
                </a:tc>
                <a:tc>
                  <a:txBody>
                    <a:bodyPr/>
                    <a:lstStyle/>
                    <a:p>
                      <a:pPr algn="r"/>
                      <a:r>
                        <a:rPr lang="en-US" dirty="0"/>
                        <a:t>.6</a:t>
                      </a:r>
                    </a:p>
                  </a:txBody>
                  <a:tcPr/>
                </a:tc>
                <a:tc>
                  <a:txBody>
                    <a:bodyPr/>
                    <a:lstStyle/>
                    <a:p>
                      <a:pPr algn="r"/>
                      <a:r>
                        <a:rPr lang="en-US" dirty="0"/>
                        <a:t>.7</a:t>
                      </a:r>
                    </a:p>
                  </a:txBody>
                  <a:tcPr/>
                </a:tc>
                <a:tc>
                  <a:txBody>
                    <a:bodyPr/>
                    <a:lstStyle/>
                    <a:p>
                      <a:pPr algn="r"/>
                      <a:r>
                        <a:rPr lang="en-US" dirty="0"/>
                        <a:t>.8</a:t>
                      </a:r>
                    </a:p>
                  </a:txBody>
                  <a:tcPr/>
                </a:tc>
                <a:tc>
                  <a:txBody>
                    <a:bodyPr/>
                    <a:lstStyle/>
                    <a:p>
                      <a:pPr algn="r"/>
                      <a:r>
                        <a:rPr lang="en-US" dirty="0"/>
                        <a:t>2.4</a:t>
                      </a:r>
                    </a:p>
                  </a:txBody>
                  <a:tcPr/>
                </a:tc>
                <a:extLst>
                  <a:ext uri="{0D108BD9-81ED-4DB2-BD59-A6C34878D82A}">
                    <a16:rowId xmlns:a16="http://schemas.microsoft.com/office/drawing/2014/main" val="359670733"/>
                  </a:ext>
                </a:extLst>
              </a:tr>
              <a:tr h="508199">
                <a:tc>
                  <a:txBody>
                    <a:bodyPr/>
                    <a:lstStyle/>
                    <a:p>
                      <a:pPr algn="ctr"/>
                      <a:r>
                        <a:rPr lang="en-US" dirty="0"/>
                        <a:t>Genetic</a:t>
                      </a:r>
                    </a:p>
                  </a:txBody>
                  <a:tcPr/>
                </a:tc>
                <a:tc>
                  <a:txBody>
                    <a:bodyPr/>
                    <a:lstStyle/>
                    <a:p>
                      <a:pPr algn="r"/>
                      <a:r>
                        <a:rPr lang="en-US" dirty="0"/>
                        <a:t>.9</a:t>
                      </a:r>
                    </a:p>
                  </a:txBody>
                  <a:tcPr/>
                </a:tc>
                <a:tc>
                  <a:txBody>
                    <a:bodyPr/>
                    <a:lstStyle/>
                    <a:p>
                      <a:pPr algn="r"/>
                      <a:r>
                        <a:rPr lang="en-US" dirty="0"/>
                        <a:t>.8</a:t>
                      </a:r>
                    </a:p>
                  </a:txBody>
                  <a:tcPr/>
                </a:tc>
                <a:tc>
                  <a:txBody>
                    <a:bodyPr/>
                    <a:lstStyle/>
                    <a:p>
                      <a:pPr algn="r"/>
                      <a:r>
                        <a:rPr lang="en-US" dirty="0"/>
                        <a:t>.01</a:t>
                      </a:r>
                    </a:p>
                  </a:txBody>
                  <a:tcPr/>
                </a:tc>
                <a:tc>
                  <a:txBody>
                    <a:bodyPr/>
                    <a:lstStyle/>
                    <a:p>
                      <a:pPr algn="r"/>
                      <a:r>
                        <a:rPr lang="en-US" dirty="0"/>
                        <a:t>.008</a:t>
                      </a:r>
                    </a:p>
                  </a:txBody>
                  <a:tcPr/>
                </a:tc>
                <a:tc>
                  <a:txBody>
                    <a:bodyPr/>
                    <a:lstStyle/>
                    <a:p>
                      <a:pPr algn="r"/>
                      <a:r>
                        <a:rPr lang="en-US" dirty="0"/>
                        <a:t>.00009</a:t>
                      </a:r>
                    </a:p>
                  </a:txBody>
                  <a:tcPr/>
                </a:tc>
                <a:tc>
                  <a:txBody>
                    <a:bodyPr/>
                    <a:lstStyle/>
                    <a:p>
                      <a:pPr algn="r"/>
                      <a:r>
                        <a:rPr lang="en-US" dirty="0"/>
                        <a:t>1.71809</a:t>
                      </a:r>
                    </a:p>
                  </a:txBody>
                  <a:tcPr/>
                </a:tc>
                <a:extLst>
                  <a:ext uri="{0D108BD9-81ED-4DB2-BD59-A6C34878D82A}">
                    <a16:rowId xmlns:a16="http://schemas.microsoft.com/office/drawing/2014/main" val="381965566"/>
                  </a:ext>
                </a:extLst>
              </a:tr>
            </a:tbl>
          </a:graphicData>
        </a:graphic>
      </p:graphicFrame>
    </p:spTree>
    <p:extLst>
      <p:ext uri="{BB962C8B-B14F-4D97-AF65-F5344CB8AC3E}">
        <p14:creationId xmlns:p14="http://schemas.microsoft.com/office/powerpoint/2010/main" val="2470333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Reinforcement Learning is an</a:t>
            </a:r>
            <a:r>
              <a:rPr lang="en-ZA" sz="2800" i="1" u="sng" dirty="0">
                <a:solidFill>
                  <a:schemeClr val="tx1"/>
                </a:solidFill>
              </a:rPr>
              <a:t> Agent</a:t>
            </a:r>
            <a:r>
              <a:rPr lang="en-ZA" sz="2800" dirty="0">
                <a:solidFill>
                  <a:schemeClr val="tx1"/>
                </a:solidFill>
              </a:rPr>
              <a:t> with a </a:t>
            </a:r>
            <a:r>
              <a:rPr lang="en-ZA" sz="2800" i="1" u="sng" dirty="0">
                <a:solidFill>
                  <a:schemeClr val="tx1"/>
                </a:solidFill>
              </a:rPr>
              <a:t>Goal</a:t>
            </a:r>
            <a:r>
              <a:rPr lang="en-ZA" sz="2800" dirty="0">
                <a:solidFill>
                  <a:schemeClr val="tx1"/>
                </a:solidFill>
              </a:rPr>
              <a:t> </a:t>
            </a:r>
            <a:r>
              <a:rPr lang="en-ZA" sz="2800" i="1" u="sng" dirty="0">
                <a:solidFill>
                  <a:schemeClr val="tx1"/>
                </a:solidFill>
              </a:rPr>
              <a:t>Interacting</a:t>
            </a:r>
            <a:r>
              <a:rPr lang="en-ZA" sz="2800" dirty="0">
                <a:solidFill>
                  <a:schemeClr val="tx1"/>
                </a:solidFill>
              </a:rPr>
              <a:t> with an </a:t>
            </a:r>
            <a:r>
              <a:rPr lang="en-ZA" sz="2800" i="1" u="sng" dirty="0">
                <a:solidFill>
                  <a:schemeClr val="tx1"/>
                </a:solidFill>
              </a:rPr>
              <a:t>Environment</a:t>
            </a:r>
            <a:r>
              <a:rPr lang="en-ZA" sz="2800" dirty="0">
                <a:solidFill>
                  <a:schemeClr val="tx1"/>
                </a:solidFill>
              </a:rPr>
              <a:t> and </a:t>
            </a:r>
            <a:r>
              <a:rPr lang="en-ZA" sz="2800" i="1" u="sng" dirty="0">
                <a:solidFill>
                  <a:schemeClr val="tx1"/>
                </a:solidFill>
              </a:rPr>
              <a:t>Learning</a:t>
            </a:r>
            <a:r>
              <a:rPr lang="en-ZA" sz="2800" dirty="0">
                <a:solidFill>
                  <a:schemeClr val="tx1"/>
                </a:solidFill>
              </a:rPr>
              <a:t> from an </a:t>
            </a:r>
            <a:r>
              <a:rPr lang="en-ZA" sz="2800" i="1" u="sng" dirty="0">
                <a:solidFill>
                  <a:schemeClr val="tx1"/>
                </a:solidFill>
              </a:rPr>
              <a:t>Experience.</a:t>
            </a:r>
          </a:p>
          <a:p>
            <a:r>
              <a:rPr lang="en-ZA" sz="2000" dirty="0">
                <a:solidFill>
                  <a:schemeClr val="tx1"/>
                </a:solidFill>
              </a:rPr>
              <a:t>An Agent is a network with two functions: a value-function and a policy function.</a:t>
            </a:r>
            <a:br>
              <a:rPr lang="en-ZA" sz="2000" dirty="0">
                <a:solidFill>
                  <a:schemeClr val="tx1"/>
                </a:solidFill>
              </a:rPr>
            </a:br>
            <a:endParaRPr lang="en-ZA" sz="2000" dirty="0">
              <a:solidFill>
                <a:schemeClr val="tx1"/>
              </a:solidFill>
            </a:endParaRPr>
          </a:p>
          <a:p>
            <a:r>
              <a:rPr lang="en-ZA" sz="2000" dirty="0">
                <a:solidFill>
                  <a:schemeClr val="tx1"/>
                </a:solidFill>
              </a:rPr>
              <a:t>A Goal is what you or the agent decides it wants to do. It is shaped by rewards.</a:t>
            </a:r>
            <a:br>
              <a:rPr lang="en-ZA" sz="2000" dirty="0">
                <a:solidFill>
                  <a:schemeClr val="tx1"/>
                </a:solidFill>
              </a:rPr>
            </a:br>
            <a:endParaRPr lang="en-ZA" sz="2000" dirty="0">
              <a:solidFill>
                <a:schemeClr val="tx1"/>
              </a:solidFill>
            </a:endParaRPr>
          </a:p>
          <a:p>
            <a:r>
              <a:rPr lang="en-ZA" sz="2000" dirty="0">
                <a:solidFill>
                  <a:schemeClr val="tx1"/>
                </a:solidFill>
              </a:rPr>
              <a:t>Interacting means the agent taking Actions in the environment.</a:t>
            </a:r>
            <a:br>
              <a:rPr lang="en-ZA" sz="2000" dirty="0">
                <a:solidFill>
                  <a:schemeClr val="tx1"/>
                </a:solidFill>
              </a:rPr>
            </a:br>
            <a:endParaRPr lang="en-ZA" sz="2000" dirty="0">
              <a:solidFill>
                <a:schemeClr val="tx1"/>
              </a:solidFill>
            </a:endParaRPr>
          </a:p>
          <a:p>
            <a:r>
              <a:rPr lang="en-ZA" sz="2000" dirty="0">
                <a:solidFill>
                  <a:schemeClr val="tx1"/>
                </a:solidFill>
              </a:rPr>
              <a:t>The Environment is the world in which the agent lives and is able to interact with.</a:t>
            </a:r>
            <a:br>
              <a:rPr lang="en-ZA" sz="2000" dirty="0">
                <a:solidFill>
                  <a:schemeClr val="tx1"/>
                </a:solidFill>
              </a:rPr>
            </a:br>
            <a:endParaRPr lang="en-ZA" sz="2000" dirty="0">
              <a:solidFill>
                <a:schemeClr val="tx1"/>
              </a:solidFill>
            </a:endParaRPr>
          </a:p>
          <a:p>
            <a:r>
              <a:rPr lang="en-ZA" sz="2000" dirty="0">
                <a:solidFill>
                  <a:schemeClr val="tx1"/>
                </a:solidFill>
              </a:rPr>
              <a:t>Learning is the agent evaluating the rewards it earned and optimizing its value and policy functions to better achieve its goal.</a:t>
            </a:r>
            <a:br>
              <a:rPr lang="en-ZA" sz="2000" dirty="0">
                <a:solidFill>
                  <a:schemeClr val="tx1"/>
                </a:solidFill>
              </a:rPr>
            </a:br>
            <a:endParaRPr lang="en-ZA" sz="2000" dirty="0">
              <a:solidFill>
                <a:schemeClr val="tx1"/>
              </a:solidFill>
            </a:endParaRPr>
          </a:p>
          <a:p>
            <a:r>
              <a:rPr lang="en-ZA" sz="2000" dirty="0">
                <a:solidFill>
                  <a:schemeClr val="tx1"/>
                </a:solidFill>
              </a:rPr>
              <a:t>Experience is everything the agent has done and seen. Its memory.</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72497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30853"/>
            <a:ext cx="7893508" cy="432000"/>
          </a:xfrm>
        </p:spPr>
        <p:txBody>
          <a:bodyPr/>
          <a:lstStyle/>
          <a:p>
            <a:pPr algn="l"/>
            <a:r>
              <a:rPr lang="en-ZA" dirty="0"/>
              <a:t>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76509"/>
                <a:ext cx="9163607" cy="5287886"/>
              </a:xfrm>
            </p:spPr>
            <p:txBody>
              <a:bodyPr/>
              <a:lstStyle/>
              <a:p>
                <a:pPr marL="0" indent="0">
                  <a:buNone/>
                </a:pPr>
                <a:r>
                  <a:rPr lang="en-ZA" i="1" dirty="0">
                    <a:solidFill>
                      <a:schemeClr val="tx1"/>
                    </a:solidFill>
                  </a:rPr>
                  <a:t>s, sₜ, s′ </a:t>
                </a:r>
                <a:r>
                  <a:rPr lang="en-ZA" dirty="0">
                    <a:solidFill>
                      <a:schemeClr val="tx1"/>
                    </a:solidFill>
                  </a:rPr>
                  <a:t>= States</a:t>
                </a:r>
              </a:p>
              <a:p>
                <a:pPr marL="0" indent="0">
                  <a:buNone/>
                </a:pPr>
                <a:r>
                  <a:rPr lang="en-ZA" i="1" dirty="0">
                    <a:solidFill>
                      <a:schemeClr val="tx1"/>
                    </a:solidFill>
                  </a:rPr>
                  <a:t>a</a:t>
                </a:r>
                <a:r>
                  <a:rPr lang="en-ZA" dirty="0">
                    <a:solidFill>
                      <a:schemeClr val="tx1"/>
                    </a:solidFill>
                  </a:rPr>
                  <a:t> = An action</a:t>
                </a:r>
              </a:p>
              <a:p>
                <a:pPr marL="0" indent="0">
                  <a:buNone/>
                </a:pPr>
                <a:r>
                  <a:rPr lang="en-ZA" i="1" dirty="0">
                    <a:solidFill>
                      <a:schemeClr val="tx1"/>
                    </a:solidFill>
                  </a:rPr>
                  <a:t>r</a:t>
                </a:r>
                <a:r>
                  <a:rPr lang="en-ZA" dirty="0">
                    <a:solidFill>
                      <a:schemeClr val="tx1"/>
                    </a:solidFill>
                  </a:rPr>
                  <a:t> = A reward</a:t>
                </a:r>
              </a:p>
              <a:p>
                <a:pPr marL="0" indent="0">
                  <a:buNone/>
                </a:pPr>
                <a:r>
                  <a:rPr lang="en-ZA" dirty="0">
                    <a:solidFill>
                      <a:schemeClr val="tx1"/>
                    </a:solidFill>
                  </a:rPr>
                  <a:t>S = Set of all nonterminal states; S⁺ is the same but includes the terminal states</a:t>
                </a:r>
              </a:p>
              <a:p>
                <a:pPr marL="0" indent="0">
                  <a:buNone/>
                </a:pPr>
                <a:r>
                  <a:rPr lang="en-ZA" dirty="0">
                    <a:solidFill>
                      <a:schemeClr val="tx1"/>
                    </a:solidFill>
                  </a:rPr>
                  <a:t>R = Set of all possible rewards</a:t>
                </a:r>
              </a:p>
              <a:p>
                <a:pPr marL="0" indent="0">
                  <a:buNone/>
                </a:pPr>
                <a:r>
                  <a:rPr lang="en-ZA" dirty="0">
                    <a:solidFill>
                      <a:schemeClr val="tx1"/>
                    </a:solidFill>
                  </a:rPr>
                  <a:t>A = Set of all available actions in state </a:t>
                </a:r>
                <a:r>
                  <a:rPr lang="en-ZA" i="1" dirty="0">
                    <a:solidFill>
                      <a:schemeClr val="tx1"/>
                    </a:solidFill>
                  </a:rPr>
                  <a:t>s</a:t>
                </a:r>
              </a:p>
              <a:p>
                <a:pPr marL="0" indent="0">
                  <a:buNone/>
                </a:pPr>
                <a:r>
                  <a:rPr lang="en-ZA" i="1" dirty="0">
                    <a:solidFill>
                      <a:schemeClr val="tx1"/>
                    </a:solidFill>
                  </a:rPr>
                  <a:t>t</a:t>
                </a:r>
                <a:r>
                  <a:rPr lang="en-ZA" dirty="0">
                    <a:solidFill>
                      <a:schemeClr val="tx1"/>
                    </a:solidFill>
                  </a:rPr>
                  <a:t> = Discrete time step</a:t>
                </a:r>
              </a:p>
              <a:p>
                <a:pPr marL="0" indent="0">
                  <a:buNone/>
                </a:pPr>
                <a:r>
                  <a:rPr lang="el-GR" dirty="0">
                    <a:solidFill>
                      <a:schemeClr val="tx1"/>
                    </a:solidFill>
                  </a:rPr>
                  <a:t>π</a:t>
                </a:r>
                <a:r>
                  <a:rPr lang="en-US" dirty="0">
                    <a:solidFill>
                      <a:schemeClr val="tx1"/>
                    </a:solidFill>
                  </a:rPr>
                  <a:t> = Policy</a:t>
                </a:r>
              </a:p>
              <a:p>
                <a:pPr marL="0" indent="0">
                  <a:buNone/>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state s under policy </a:t>
                </a:r>
                <a:r>
                  <a:rPr lang="el-GR" dirty="0">
                    <a:solidFill>
                      <a:schemeClr val="tx1"/>
                    </a:solidFill>
                  </a:rPr>
                  <a:t>π</a:t>
                </a:r>
                <a:endParaRPr lang="en-US" dirty="0">
                  <a:solidFill>
                    <a:schemeClr val="tx1"/>
                  </a:solidFill>
                </a:endParaRPr>
              </a:p>
              <a:p>
                <a:pPr marL="0" indent="0">
                  <a:buNone/>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taking action </a:t>
                </a:r>
                <a:r>
                  <a:rPr lang="en-US" i="1" dirty="0">
                    <a:solidFill>
                      <a:schemeClr val="tx1"/>
                    </a:solidFill>
                  </a:rPr>
                  <a:t>a </a:t>
                </a:r>
                <a:r>
                  <a:rPr lang="en-US" dirty="0">
                    <a:solidFill>
                      <a:schemeClr val="tx1"/>
                    </a:solidFill>
                  </a:rPr>
                  <a:t>at state </a:t>
                </a:r>
                <a:r>
                  <a:rPr lang="en-US" i="1" dirty="0">
                    <a:solidFill>
                      <a:schemeClr val="tx1"/>
                    </a:solidFill>
                  </a:rPr>
                  <a:t>s</a:t>
                </a:r>
                <a:r>
                  <a:rPr lang="en-US" dirty="0">
                    <a:solidFill>
                      <a:schemeClr val="tx1"/>
                    </a:solidFill>
                  </a:rPr>
                  <a:t> under policy </a:t>
                </a:r>
                <a:r>
                  <a:rPr lang="el-GR" dirty="0">
                    <a:solidFill>
                      <a:schemeClr val="tx1"/>
                    </a:solidFill>
                  </a:rPr>
                  <a:t>π</a:t>
                </a:r>
                <a:endParaRPr lang="en-US" dirty="0">
                  <a:solidFill>
                    <a:schemeClr val="tx1"/>
                  </a:solidFill>
                </a:endParaRPr>
              </a:p>
              <a:p>
                <a:pPr marL="0" indent="0">
                  <a:buNone/>
                </a:pPr>
                <a:r>
                  <a:rPr lang="el-GR" dirty="0">
                    <a:solidFill>
                      <a:schemeClr val="tx1"/>
                    </a:solidFill>
                  </a:rPr>
                  <a:t>λ</a:t>
                </a:r>
                <a:r>
                  <a:rPr lang="en-US" dirty="0">
                    <a:solidFill>
                      <a:schemeClr val="tx1"/>
                    </a:solidFill>
                  </a:rPr>
                  <a:t> = Discount Factor</a:t>
                </a:r>
              </a:p>
              <a:p>
                <a:pPr marL="0" indent="0">
                  <a:buNone/>
                </a:pPr>
                <a:r>
                  <a:rPr lang="el-GR" dirty="0">
                    <a:solidFill>
                      <a:schemeClr val="tx1"/>
                    </a:solidFill>
                  </a:rPr>
                  <a:t>α</a:t>
                </a:r>
                <a:r>
                  <a:rPr lang="en-US" dirty="0">
                    <a:solidFill>
                      <a:schemeClr val="tx1"/>
                    </a:solidFill>
                  </a:rPr>
                  <a:t> = Step-Size Parameter</a:t>
                </a:r>
              </a:p>
              <a:p>
                <a:pPr marL="0" indent="0">
                  <a:buNone/>
                </a:pPr>
                <a:endParaRPr lang="en-US" dirty="0">
                  <a:solidFill>
                    <a:schemeClr val="tx1"/>
                  </a:solidFill>
                </a:endParaRPr>
              </a:p>
              <a:p>
                <a:pPr marL="0" indent="0">
                  <a:buNone/>
                </a:pPr>
                <a:endParaRPr lang="en-ZA" dirty="0">
                  <a:solidFill>
                    <a:schemeClr val="tx1"/>
                  </a:solidFill>
                </a:endParaRPr>
              </a:p>
            </p:txBody>
          </p:sp>
        </mc:Choice>
        <mc:Fallback xmlns="">
          <p:sp>
            <p:nvSpPr>
              <p:cNvPr id="4" name="Content Placeholder 3">
                <a:extLst>
                  <a:ext uri="{FF2B5EF4-FFF2-40B4-BE49-F238E27FC236}">
                    <a16:creationId xmlns:a16="http://schemas.microsoft.com/office/drawing/2014/main" id="{D355C61F-C8F1-4977-8E1F-F16C0D9EA88C}"/>
                  </a:ext>
                </a:extLst>
              </p:cNvPr>
              <p:cNvSpPr>
                <a:spLocks noGrp="1" noRot="1" noChangeAspect="1" noMove="1" noResize="1" noEditPoints="1" noAdjustHandles="1" noChangeArrowheads="1" noChangeShapeType="1" noTextEdit="1"/>
              </p:cNvSpPr>
              <p:nvPr>
                <p:ph sz="half" idx="1"/>
              </p:nvPr>
            </p:nvSpPr>
            <p:spPr>
              <a:xfrm>
                <a:off x="466080" y="1076509"/>
                <a:ext cx="9163607" cy="5287886"/>
              </a:xfrm>
              <a:blipFill>
                <a:blip r:embed="rId2"/>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42214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8086249" cy="432000"/>
          </a:xfrm>
        </p:spPr>
        <p:txBody>
          <a:bodyPr/>
          <a:lstStyle/>
          <a:p>
            <a:pPr algn="l"/>
            <a:r>
              <a:rPr lang="en-ZA" dirty="0"/>
              <a:t>Markov Decision Process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The Markov Decision Process, MDP, is the core of RL.</a:t>
            </a:r>
          </a:p>
          <a:p>
            <a:r>
              <a:rPr lang="en-ZA" dirty="0">
                <a:solidFill>
                  <a:schemeClr val="tx1"/>
                </a:solidFill>
              </a:rPr>
              <a:t>The Environment is set up and the agent looks at it in time steps as States. The agent then preforms an action in order to get closer to its goal. That action affects the Environment and changes it creating a new State, </a:t>
            </a:r>
            <a:r>
              <a:rPr lang="en-ZA" i="1" dirty="0">
                <a:solidFill>
                  <a:schemeClr val="tx1"/>
                </a:solidFill>
              </a:rPr>
              <a:t>sₜ₊₁</a:t>
            </a:r>
            <a:r>
              <a:rPr lang="en-ZA" dirty="0">
                <a:solidFill>
                  <a:schemeClr val="tx1"/>
                </a:solidFill>
              </a:rPr>
              <a:t>.</a:t>
            </a:r>
          </a:p>
          <a:p>
            <a:r>
              <a:rPr lang="en-ZA" dirty="0">
                <a:solidFill>
                  <a:schemeClr val="tx1"/>
                </a:solidFill>
              </a:rPr>
              <a:t>The reward signal is then updated and the agent learns from its behaviour. (Trail and Error)</a:t>
            </a:r>
          </a:p>
          <a:p>
            <a:r>
              <a:rPr lang="en-ZA" dirty="0">
                <a:solidFill>
                  <a:schemeClr val="tx1"/>
                </a:solidFill>
              </a:rPr>
              <a:t>Our agent seeks to increase Value NOT Rewards.</a:t>
            </a:r>
          </a:p>
          <a:p>
            <a:endParaRPr lang="en-ZA" dirty="0">
              <a:solidFill>
                <a:schemeClr val="tx1"/>
              </a:solidFill>
            </a:endParaRP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BE2BF681-B3E6-4518-AA9F-5A26E786F015}"/>
              </a:ext>
            </a:extLst>
          </p:cNvPr>
          <p:cNvPicPr>
            <a:picLocks noChangeAspect="1"/>
          </p:cNvPicPr>
          <p:nvPr/>
        </p:nvPicPr>
        <p:blipFill>
          <a:blip r:embed="rId2"/>
          <a:stretch>
            <a:fillRect/>
          </a:stretch>
        </p:blipFill>
        <p:spPr>
          <a:xfrm>
            <a:off x="2283107" y="1113864"/>
            <a:ext cx="5529551" cy="2133785"/>
          </a:xfrm>
          <a:prstGeom prst="rect">
            <a:avLst/>
          </a:prstGeom>
        </p:spPr>
      </p:pic>
    </p:spTree>
    <p:extLst>
      <p:ext uri="{BB962C8B-B14F-4D97-AF65-F5344CB8AC3E}">
        <p14:creationId xmlns:p14="http://schemas.microsoft.com/office/powerpoint/2010/main" val="2021546639"/>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E4934E25-8442-49E9-ABDF-3146C4145F3B}">
  <ds:schemaRef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www.w3.org/XML/1998/namespace"/>
    <ds:schemaRef ds:uri="http://schemas.microsoft.com/office/infopath/2007/PartnerControls"/>
    <ds:schemaRef ds:uri="http://purl.org/dc/terms/"/>
    <ds:schemaRef ds:uri="fb0879af-3eba-417a-a55a-ffe6dcd6ca7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2089</Words>
  <Application>Microsoft Office PowerPoint</Application>
  <PresentationFormat>Widescreen</PresentationFormat>
  <Paragraphs>259</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Corbel</vt:lpstr>
      <vt:lpstr>Times New Roman</vt:lpstr>
      <vt:lpstr>Wingdings</vt:lpstr>
      <vt:lpstr>Office Theme</vt:lpstr>
      <vt:lpstr> deep Reinforcement learning</vt:lpstr>
      <vt:lpstr>Table of contents</vt:lpstr>
      <vt:lpstr>Table of contents</vt:lpstr>
      <vt:lpstr>History of Reinforcement Learning</vt:lpstr>
      <vt:lpstr>Differences of Learning methods</vt:lpstr>
      <vt:lpstr>Differences of Learning methods cont.</vt:lpstr>
      <vt:lpstr>What IS Reinforcement Learning?</vt:lpstr>
      <vt:lpstr>notation</vt:lpstr>
      <vt:lpstr>Markov Decision Process</vt:lpstr>
      <vt:lpstr>What is the agent and what isn’t?</vt:lpstr>
      <vt:lpstr>How can we give the agent a goal?</vt:lpstr>
      <vt:lpstr>Good hyperparameters</vt:lpstr>
      <vt:lpstr>bad hyperparameters</vt:lpstr>
      <vt:lpstr>How does it learn?</vt:lpstr>
      <vt:lpstr>Variety of RL models</vt:lpstr>
      <vt:lpstr>An example; Wall-e</vt:lpstr>
      <vt:lpstr>Three main themes of rl</vt:lpstr>
      <vt:lpstr>Explore / exploit</vt:lpstr>
      <vt:lpstr>Model based vs Model free</vt:lpstr>
      <vt:lpstr>Limitations and use cases</vt:lpstr>
      <vt:lpstr>Deep Reinforcement learning</vt:lpstr>
      <vt:lpstr>Q Learning</vt:lpstr>
      <vt:lpstr>Q Learning cont.</vt:lpstr>
      <vt:lpstr>Proximal Policy Optimization</vt:lpstr>
      <vt:lpstr>Future Research</vt:lpstr>
      <vt:lpstr>THANK YOU</vt:lpstr>
      <vt:lpstr>Additional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2019-02-19T00:47:34Z</dcterms:created>
  <dcterms:modified xsi:type="dcterms:W3CDTF">2019-05-08T18:15:46Z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